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33" r:id="rId1"/>
    <p:sldMasterId id="2147485971" r:id="rId2"/>
  </p:sldMasterIdLst>
  <p:notesMasterIdLst>
    <p:notesMasterId r:id="rId47"/>
  </p:notesMasterIdLst>
  <p:sldIdLst>
    <p:sldId id="257" r:id="rId3"/>
    <p:sldId id="282" r:id="rId4"/>
    <p:sldId id="283" r:id="rId5"/>
    <p:sldId id="284" r:id="rId6"/>
    <p:sldId id="285" r:id="rId7"/>
    <p:sldId id="295" r:id="rId8"/>
    <p:sldId id="262" r:id="rId9"/>
    <p:sldId id="258" r:id="rId10"/>
    <p:sldId id="270" r:id="rId11"/>
    <p:sldId id="280" r:id="rId12"/>
    <p:sldId id="264" r:id="rId13"/>
    <p:sldId id="269" r:id="rId14"/>
    <p:sldId id="279" r:id="rId15"/>
    <p:sldId id="265" r:id="rId16"/>
    <p:sldId id="273" r:id="rId17"/>
    <p:sldId id="275" r:id="rId18"/>
    <p:sldId id="266" r:id="rId19"/>
    <p:sldId id="277" r:id="rId20"/>
    <p:sldId id="303" r:id="rId21"/>
    <p:sldId id="296" r:id="rId22"/>
    <p:sldId id="319" r:id="rId23"/>
    <p:sldId id="322" r:id="rId24"/>
    <p:sldId id="323" r:id="rId25"/>
    <p:sldId id="324" r:id="rId26"/>
    <p:sldId id="318" r:id="rId27"/>
    <p:sldId id="317" r:id="rId28"/>
    <p:sldId id="297" r:id="rId29"/>
    <p:sldId id="320" r:id="rId30"/>
    <p:sldId id="315" r:id="rId31"/>
    <p:sldId id="316" r:id="rId32"/>
    <p:sldId id="298" r:id="rId33"/>
    <p:sldId id="299" r:id="rId34"/>
    <p:sldId id="300" r:id="rId35"/>
    <p:sldId id="302" r:id="rId36"/>
    <p:sldId id="304" r:id="rId37"/>
    <p:sldId id="305" r:id="rId38"/>
    <p:sldId id="310" r:id="rId39"/>
    <p:sldId id="311" r:id="rId40"/>
    <p:sldId id="312" r:id="rId41"/>
    <p:sldId id="313" r:id="rId42"/>
    <p:sldId id="314" r:id="rId43"/>
    <p:sldId id="306" r:id="rId44"/>
    <p:sldId id="321" r:id="rId45"/>
    <p:sldId id="278" r:id="rId46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369A9-6736-41BF-8851-94F4C6FF8E0C}" v="1" dt="2023-02-14T08:24:19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Vinklárková" userId="1415963a798d0436" providerId="LiveId" clId="{E0F369A9-6736-41BF-8851-94F4C6FF8E0C}"/>
    <pc:docChg chg="custSel modSld">
      <pc:chgData name="Markéta Vinklárková" userId="1415963a798d0436" providerId="LiveId" clId="{E0F369A9-6736-41BF-8851-94F4C6FF8E0C}" dt="2023-02-14T08:24:22.573" v="2" actId="1076"/>
      <pc:docMkLst>
        <pc:docMk/>
      </pc:docMkLst>
      <pc:sldChg chg="addSp modSp mod">
        <pc:chgData name="Markéta Vinklárková" userId="1415963a798d0436" providerId="LiveId" clId="{E0F369A9-6736-41BF-8851-94F4C6FF8E0C}" dt="2023-02-14T08:24:22.573" v="2" actId="1076"/>
        <pc:sldMkLst>
          <pc:docMk/>
          <pc:sldMk cId="4128385652" sldId="303"/>
        </pc:sldMkLst>
        <pc:picChg chg="add mod">
          <ac:chgData name="Markéta Vinklárková" userId="1415963a798d0436" providerId="LiveId" clId="{E0F369A9-6736-41BF-8851-94F4C6FF8E0C}" dt="2023-02-14T08:24:22.573" v="2" actId="1076"/>
          <ac:picMkLst>
            <pc:docMk/>
            <pc:sldMk cId="4128385652" sldId="303"/>
            <ac:picMk id="4" creationId="{0D1AFC7F-9692-9C82-290C-9CE851627AF0}"/>
          </ac:picMkLst>
        </pc:picChg>
      </pc:sldChg>
      <pc:sldChg chg="modSp mod">
        <pc:chgData name="Markéta Vinklárková" userId="1415963a798d0436" providerId="LiveId" clId="{E0F369A9-6736-41BF-8851-94F4C6FF8E0C}" dt="2023-02-14T08:24:19.626" v="1" actId="27636"/>
        <pc:sldMkLst>
          <pc:docMk/>
          <pc:sldMk cId="1162004003" sldId="311"/>
        </pc:sldMkLst>
        <pc:spChg chg="mod">
          <ac:chgData name="Markéta Vinklárková" userId="1415963a798d0436" providerId="LiveId" clId="{E0F369A9-6736-41BF-8851-94F4C6FF8E0C}" dt="2023-02-14T08:24:19.626" v="1" actId="27636"/>
          <ac:spMkLst>
            <pc:docMk/>
            <pc:sldMk cId="1162004003" sldId="31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3C499-D1C0-4913-A1DF-9BBF1153896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6A6059-A41F-46C9-9ED7-20F468E99F90}">
      <dgm:prSet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Podpora projektů prostřednictvím </a:t>
          </a:r>
          <a:r>
            <a:rPr lang="cs-CZ" b="1" dirty="0">
              <a:solidFill>
                <a:schemeClr val="tx1"/>
              </a:solidFill>
            </a:rPr>
            <a:t>česko-saských euroregionů</a:t>
          </a:r>
          <a:endParaRPr lang="cs-CZ" dirty="0">
            <a:solidFill>
              <a:schemeClr val="tx1"/>
            </a:solidFill>
          </a:endParaRPr>
        </a:p>
      </dgm:t>
    </dgm:pt>
    <dgm:pt modelId="{5A2B1995-70C8-4993-B4B2-5EA2D71F51F7}" type="parTrans" cxnId="{DFC3814E-3290-4565-9EEB-C22E809961AD}">
      <dgm:prSet/>
      <dgm:spPr/>
      <dgm:t>
        <a:bodyPr/>
        <a:lstStyle/>
        <a:p>
          <a:pPr algn="ctr"/>
          <a:endParaRPr lang="cs-CZ"/>
        </a:p>
      </dgm:t>
    </dgm:pt>
    <dgm:pt modelId="{53E8D8CF-9361-43FE-A5D3-E4C5CE5BA9DC}" type="sibTrans" cxnId="{DFC3814E-3290-4565-9EEB-C22E809961AD}">
      <dgm:prSet/>
      <dgm:spPr/>
      <dgm:t>
        <a:bodyPr/>
        <a:lstStyle/>
        <a:p>
          <a:pPr algn="ctr"/>
          <a:endParaRPr lang="cs-CZ"/>
        </a:p>
      </dgm:t>
    </dgm:pt>
    <dgm:pt modelId="{D5569662-D443-457B-924F-68185F8F6D6D}">
      <dgm:prSet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Realizace aktivit v oblasti setkávání, takzvaných projektů </a:t>
          </a:r>
          <a:r>
            <a:rPr lang="cs-CZ" b="1" dirty="0" err="1">
              <a:solidFill>
                <a:schemeClr val="tx1"/>
              </a:solidFill>
            </a:rPr>
            <a:t>people</a:t>
          </a:r>
          <a:r>
            <a:rPr lang="cs-CZ" b="1" dirty="0">
              <a:solidFill>
                <a:schemeClr val="tx1"/>
              </a:solidFill>
            </a:rPr>
            <a:t>-to-</a:t>
          </a:r>
          <a:r>
            <a:rPr lang="cs-CZ" b="1" dirty="0" err="1">
              <a:solidFill>
                <a:schemeClr val="tx1"/>
              </a:solidFill>
            </a:rPr>
            <a:t>people</a:t>
          </a:r>
          <a:r>
            <a:rPr lang="cs-CZ" dirty="0">
              <a:solidFill>
                <a:schemeClr val="tx1"/>
              </a:solidFill>
            </a:rPr>
            <a:t> </a:t>
          </a:r>
        </a:p>
      </dgm:t>
    </dgm:pt>
    <dgm:pt modelId="{559675ED-CA06-4CF5-84C1-2FA67D151D31}" type="parTrans" cxnId="{0AEE827B-37E4-4473-9019-D9FA8F7F7B0A}">
      <dgm:prSet/>
      <dgm:spPr/>
      <dgm:t>
        <a:bodyPr/>
        <a:lstStyle/>
        <a:p>
          <a:pPr algn="ctr"/>
          <a:endParaRPr lang="cs-CZ"/>
        </a:p>
      </dgm:t>
    </dgm:pt>
    <dgm:pt modelId="{A04BE288-153E-4431-B558-CE7441B6567E}" type="sibTrans" cxnId="{0AEE827B-37E4-4473-9019-D9FA8F7F7B0A}">
      <dgm:prSet/>
      <dgm:spPr/>
      <dgm:t>
        <a:bodyPr/>
        <a:lstStyle/>
        <a:p>
          <a:pPr algn="ctr"/>
          <a:endParaRPr lang="cs-CZ"/>
        </a:p>
      </dgm:t>
    </dgm:pt>
    <dgm:pt modelId="{165D10EB-5E56-462B-9511-9964094DA8EF}">
      <dgm:prSet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Cílem je zintenzivnit setkávání a výměnu mezi lidmi ve šech oblastech společenského života</a:t>
          </a:r>
        </a:p>
      </dgm:t>
    </dgm:pt>
    <dgm:pt modelId="{067DA891-9172-4474-8520-BE42679FEBDC}" type="parTrans" cxnId="{CB012ABD-7F51-4849-AAEF-772FA796F873}">
      <dgm:prSet/>
      <dgm:spPr/>
      <dgm:t>
        <a:bodyPr/>
        <a:lstStyle/>
        <a:p>
          <a:pPr algn="ctr"/>
          <a:endParaRPr lang="cs-CZ"/>
        </a:p>
      </dgm:t>
    </dgm:pt>
    <dgm:pt modelId="{5F5E21FC-B6E2-4398-ACE8-24D715EEA192}" type="sibTrans" cxnId="{CB012ABD-7F51-4849-AAEF-772FA796F873}">
      <dgm:prSet/>
      <dgm:spPr/>
      <dgm:t>
        <a:bodyPr/>
        <a:lstStyle/>
        <a:p>
          <a:pPr algn="ctr"/>
          <a:endParaRPr lang="cs-CZ"/>
        </a:p>
      </dgm:t>
    </dgm:pt>
    <dgm:pt modelId="{72644DAC-A483-43B5-A8D6-D30905F495DC}">
      <dgm:prSet/>
      <dgm:spPr/>
      <dgm:t>
        <a:bodyPr/>
        <a:lstStyle/>
        <a:p>
          <a:pPr algn="ctr"/>
          <a:r>
            <a:rPr lang="cs-CZ" b="1" dirty="0">
              <a:solidFill>
                <a:schemeClr val="tx1"/>
              </a:solidFill>
            </a:rPr>
            <a:t>Budování vzájemné důvěry</a:t>
          </a:r>
          <a:r>
            <a:rPr lang="cs-CZ" dirty="0">
              <a:solidFill>
                <a:schemeClr val="tx1"/>
              </a:solidFill>
            </a:rPr>
            <a:t>, zejména podpora mezi občany</a:t>
          </a:r>
        </a:p>
      </dgm:t>
    </dgm:pt>
    <dgm:pt modelId="{C06B251F-5C73-4D8B-8221-513B983EEBCF}" type="parTrans" cxnId="{FCA5C1AD-34FF-4C47-A197-DB481119E818}">
      <dgm:prSet/>
      <dgm:spPr/>
      <dgm:t>
        <a:bodyPr/>
        <a:lstStyle/>
        <a:p>
          <a:pPr algn="ctr"/>
          <a:endParaRPr lang="cs-CZ"/>
        </a:p>
      </dgm:t>
    </dgm:pt>
    <dgm:pt modelId="{3F814264-4302-429A-940C-C85F75B6134B}" type="sibTrans" cxnId="{FCA5C1AD-34FF-4C47-A197-DB481119E818}">
      <dgm:prSet/>
      <dgm:spPr/>
      <dgm:t>
        <a:bodyPr/>
        <a:lstStyle/>
        <a:p>
          <a:pPr algn="ctr"/>
          <a:endParaRPr lang="cs-CZ"/>
        </a:p>
      </dgm:t>
    </dgm:pt>
    <dgm:pt modelId="{90711810-F65D-48F2-AEF6-1333E3F26836}" type="pres">
      <dgm:prSet presAssocID="{09B3C499-D1C0-4913-A1DF-9BBF11538967}" presName="matrix" presStyleCnt="0">
        <dgm:presLayoutVars>
          <dgm:chMax val="1"/>
          <dgm:dir/>
          <dgm:resizeHandles val="exact"/>
        </dgm:presLayoutVars>
      </dgm:prSet>
      <dgm:spPr/>
    </dgm:pt>
    <dgm:pt modelId="{69B488FD-FA4C-4E35-BDFF-B8E0B1AC6C16}" type="pres">
      <dgm:prSet presAssocID="{09B3C499-D1C0-4913-A1DF-9BBF11538967}" presName="diamond" presStyleLbl="bgShp" presStyleIdx="0" presStyleCnt="1"/>
      <dgm:spPr/>
    </dgm:pt>
    <dgm:pt modelId="{12365483-666E-4100-85D8-0EA0FCC5159C}" type="pres">
      <dgm:prSet presAssocID="{09B3C499-D1C0-4913-A1DF-9BBF1153896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87ED76-0CF7-4063-A0B5-B17B712B5594}" type="pres">
      <dgm:prSet presAssocID="{09B3C499-D1C0-4913-A1DF-9BBF1153896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C5ED52-1DD1-4D16-A6B2-CED36B83DCCF}" type="pres">
      <dgm:prSet presAssocID="{09B3C499-D1C0-4913-A1DF-9BBF1153896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A37D75-FBD1-4676-AE88-5CFC361FBF56}" type="pres">
      <dgm:prSet presAssocID="{09B3C499-D1C0-4913-A1DF-9BBF1153896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325935-E562-4A25-ADFF-CF8AA9D9CF6A}" type="presOf" srcId="{72644DAC-A483-43B5-A8D6-D30905F495DC}" destId="{24A37D75-FBD1-4676-AE88-5CFC361FBF56}" srcOrd="0" destOrd="0" presId="urn:microsoft.com/office/officeart/2005/8/layout/matrix3"/>
    <dgm:cxn modelId="{DFC3814E-3290-4565-9EEB-C22E809961AD}" srcId="{09B3C499-D1C0-4913-A1DF-9BBF11538967}" destId="{D86A6059-A41F-46C9-9ED7-20F468E99F90}" srcOrd="0" destOrd="0" parTransId="{5A2B1995-70C8-4993-B4B2-5EA2D71F51F7}" sibTransId="{53E8D8CF-9361-43FE-A5D3-E4C5CE5BA9DC}"/>
    <dgm:cxn modelId="{F7B4C650-94BF-4AFA-B8FF-58D30F4D0325}" type="presOf" srcId="{D86A6059-A41F-46C9-9ED7-20F468E99F90}" destId="{12365483-666E-4100-85D8-0EA0FCC5159C}" srcOrd="0" destOrd="0" presId="urn:microsoft.com/office/officeart/2005/8/layout/matrix3"/>
    <dgm:cxn modelId="{0AEE827B-37E4-4473-9019-D9FA8F7F7B0A}" srcId="{09B3C499-D1C0-4913-A1DF-9BBF11538967}" destId="{D5569662-D443-457B-924F-68185F8F6D6D}" srcOrd="1" destOrd="0" parTransId="{559675ED-CA06-4CF5-84C1-2FA67D151D31}" sibTransId="{A04BE288-153E-4431-B558-CE7441B6567E}"/>
    <dgm:cxn modelId="{FCA5C1AD-34FF-4C47-A197-DB481119E818}" srcId="{09B3C499-D1C0-4913-A1DF-9BBF11538967}" destId="{72644DAC-A483-43B5-A8D6-D30905F495DC}" srcOrd="3" destOrd="0" parTransId="{C06B251F-5C73-4D8B-8221-513B983EEBCF}" sibTransId="{3F814264-4302-429A-940C-C85F75B6134B}"/>
    <dgm:cxn modelId="{9919E5B4-BF09-4BF4-A510-1117171A46FB}" type="presOf" srcId="{D5569662-D443-457B-924F-68185F8F6D6D}" destId="{8987ED76-0CF7-4063-A0B5-B17B712B5594}" srcOrd="0" destOrd="0" presId="urn:microsoft.com/office/officeart/2005/8/layout/matrix3"/>
    <dgm:cxn modelId="{CB012ABD-7F51-4849-AAEF-772FA796F873}" srcId="{09B3C499-D1C0-4913-A1DF-9BBF11538967}" destId="{165D10EB-5E56-462B-9511-9964094DA8EF}" srcOrd="2" destOrd="0" parTransId="{067DA891-9172-4474-8520-BE42679FEBDC}" sibTransId="{5F5E21FC-B6E2-4398-ACE8-24D715EEA192}"/>
    <dgm:cxn modelId="{CD0326C3-288D-41B3-A8CF-8A25F254B264}" type="presOf" srcId="{165D10EB-5E56-462B-9511-9964094DA8EF}" destId="{60C5ED52-1DD1-4D16-A6B2-CED36B83DCCF}" srcOrd="0" destOrd="0" presId="urn:microsoft.com/office/officeart/2005/8/layout/matrix3"/>
    <dgm:cxn modelId="{3D7308D4-7449-4FF8-A532-1F2CEF478D7E}" type="presOf" srcId="{09B3C499-D1C0-4913-A1DF-9BBF11538967}" destId="{90711810-F65D-48F2-AEF6-1333E3F26836}" srcOrd="0" destOrd="0" presId="urn:microsoft.com/office/officeart/2005/8/layout/matrix3"/>
    <dgm:cxn modelId="{1BA9360E-A851-4E7D-B615-A119F7718D79}" type="presParOf" srcId="{90711810-F65D-48F2-AEF6-1333E3F26836}" destId="{69B488FD-FA4C-4E35-BDFF-B8E0B1AC6C16}" srcOrd="0" destOrd="0" presId="urn:microsoft.com/office/officeart/2005/8/layout/matrix3"/>
    <dgm:cxn modelId="{47BA657A-2CCE-47ED-A6D6-8531A776C68A}" type="presParOf" srcId="{90711810-F65D-48F2-AEF6-1333E3F26836}" destId="{12365483-666E-4100-85D8-0EA0FCC5159C}" srcOrd="1" destOrd="0" presId="urn:microsoft.com/office/officeart/2005/8/layout/matrix3"/>
    <dgm:cxn modelId="{7E5F9AD2-A163-4BE9-B0DE-90B0289A747B}" type="presParOf" srcId="{90711810-F65D-48F2-AEF6-1333E3F26836}" destId="{8987ED76-0CF7-4063-A0B5-B17B712B5594}" srcOrd="2" destOrd="0" presId="urn:microsoft.com/office/officeart/2005/8/layout/matrix3"/>
    <dgm:cxn modelId="{09FF7183-B7B7-44F4-AE01-56C8B3297FBC}" type="presParOf" srcId="{90711810-F65D-48F2-AEF6-1333E3F26836}" destId="{60C5ED52-1DD1-4D16-A6B2-CED36B83DCCF}" srcOrd="3" destOrd="0" presId="urn:microsoft.com/office/officeart/2005/8/layout/matrix3"/>
    <dgm:cxn modelId="{3F5E6550-8B5A-421B-9992-9E5F53C80DA8}" type="presParOf" srcId="{90711810-F65D-48F2-AEF6-1333E3F26836}" destId="{24A37D75-FBD1-4676-AE88-5CFC361FBF5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FEB2C-607C-4615-828B-5B0449BE4C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AE49C1-69C2-4F24-AAD1-2772C20B983A}">
      <dgm:prSet custT="1"/>
      <dgm:spPr/>
      <dgm:t>
        <a:bodyPr/>
        <a:lstStyle/>
        <a:p>
          <a:r>
            <a:rPr lang="cs-CZ" sz="4000" b="1" dirty="0"/>
            <a:t>Česká republika</a:t>
          </a:r>
          <a:endParaRPr lang="cs-CZ" sz="4000" dirty="0"/>
        </a:p>
      </dgm:t>
    </dgm:pt>
    <dgm:pt modelId="{43640EC1-1674-4D38-9277-C67CF094630A}" type="parTrans" cxnId="{1F82F3C7-5FA1-4174-8140-2B1C2198DBBA}">
      <dgm:prSet/>
      <dgm:spPr/>
      <dgm:t>
        <a:bodyPr/>
        <a:lstStyle/>
        <a:p>
          <a:endParaRPr lang="cs-CZ"/>
        </a:p>
      </dgm:t>
    </dgm:pt>
    <dgm:pt modelId="{F3EF381C-22BF-4A8B-A448-E29747F2FF95}" type="sibTrans" cxnId="{1F82F3C7-5FA1-4174-8140-2B1C2198DBBA}">
      <dgm:prSet/>
      <dgm:spPr/>
      <dgm:t>
        <a:bodyPr/>
        <a:lstStyle/>
        <a:p>
          <a:endParaRPr lang="cs-CZ"/>
        </a:p>
      </dgm:t>
    </dgm:pt>
    <dgm:pt modelId="{B170C32C-FD49-4C54-8B26-A8D129D3A96B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cs-CZ" sz="2800" dirty="0"/>
            <a:t>Orgány veřejné správy a jimi zřizované a zakládané organizace</a:t>
          </a:r>
        </a:p>
      </dgm:t>
    </dgm:pt>
    <dgm:pt modelId="{F9875F21-C5C9-4577-9A71-B98500B0D61C}" type="parTrans" cxnId="{40D245DC-7326-4EE6-8A58-AE8E4E202C88}">
      <dgm:prSet/>
      <dgm:spPr/>
      <dgm:t>
        <a:bodyPr/>
        <a:lstStyle/>
        <a:p>
          <a:endParaRPr lang="cs-CZ"/>
        </a:p>
      </dgm:t>
    </dgm:pt>
    <dgm:pt modelId="{3B472BEE-5D97-4614-8BA3-D030F841C8A7}" type="sibTrans" cxnId="{40D245DC-7326-4EE6-8A58-AE8E4E202C88}">
      <dgm:prSet/>
      <dgm:spPr/>
      <dgm:t>
        <a:bodyPr/>
        <a:lstStyle/>
        <a:p>
          <a:endParaRPr lang="cs-CZ"/>
        </a:p>
      </dgm:t>
    </dgm:pt>
    <dgm:pt modelId="{D06996F4-B3B4-478C-9C9D-EF22701A115B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cs-CZ" sz="2800" dirty="0"/>
            <a:t>Vzdělávací instituce</a:t>
          </a:r>
        </a:p>
      </dgm:t>
    </dgm:pt>
    <dgm:pt modelId="{2416ABF6-0659-46DC-9CD9-6C0766246398}" type="parTrans" cxnId="{2004A793-7C30-4590-96FD-A0488C561E3D}">
      <dgm:prSet/>
      <dgm:spPr/>
      <dgm:t>
        <a:bodyPr/>
        <a:lstStyle/>
        <a:p>
          <a:endParaRPr lang="cs-CZ"/>
        </a:p>
      </dgm:t>
    </dgm:pt>
    <dgm:pt modelId="{4DA72BFC-90B1-4E67-B6A8-1C648C8EFA7C}" type="sibTrans" cxnId="{2004A793-7C30-4590-96FD-A0488C561E3D}">
      <dgm:prSet/>
      <dgm:spPr/>
      <dgm:t>
        <a:bodyPr/>
        <a:lstStyle/>
        <a:p>
          <a:endParaRPr lang="cs-CZ"/>
        </a:p>
      </dgm:t>
    </dgm:pt>
    <dgm:pt modelId="{D27C79BC-8559-49C6-B39A-9BC8E12CD807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cs-CZ" sz="2800" dirty="0"/>
            <a:t>Hospodářské a profesní svazy, komory</a:t>
          </a:r>
        </a:p>
      </dgm:t>
    </dgm:pt>
    <dgm:pt modelId="{48BE795E-6BB3-4A9B-95F8-12E77CB5A07D}" type="parTrans" cxnId="{D18A8C17-5023-4598-936B-253C11384321}">
      <dgm:prSet/>
      <dgm:spPr/>
      <dgm:t>
        <a:bodyPr/>
        <a:lstStyle/>
        <a:p>
          <a:endParaRPr lang="cs-CZ"/>
        </a:p>
      </dgm:t>
    </dgm:pt>
    <dgm:pt modelId="{E8EA39EA-3E86-4AEC-AE2A-E603BEA8C9FC}" type="sibTrans" cxnId="{D18A8C17-5023-4598-936B-253C11384321}">
      <dgm:prSet/>
      <dgm:spPr/>
      <dgm:t>
        <a:bodyPr/>
        <a:lstStyle/>
        <a:p>
          <a:endParaRPr lang="cs-CZ"/>
        </a:p>
      </dgm:t>
    </dgm:pt>
    <dgm:pt modelId="{B965EB48-657A-4800-89B4-852C51FEA557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cs-CZ" sz="2800" dirty="0"/>
            <a:t>Nestátní neziskové organizace</a:t>
          </a:r>
        </a:p>
      </dgm:t>
    </dgm:pt>
    <dgm:pt modelId="{138A44B9-7A86-4C95-8E34-9AB0431E772E}" type="parTrans" cxnId="{099A4B85-FD2E-4A3D-9BFF-17A666BD5083}">
      <dgm:prSet/>
      <dgm:spPr/>
      <dgm:t>
        <a:bodyPr/>
        <a:lstStyle/>
        <a:p>
          <a:endParaRPr lang="cs-CZ"/>
        </a:p>
      </dgm:t>
    </dgm:pt>
    <dgm:pt modelId="{D45C2405-CD72-4432-8C31-1EFE6FAC3BC4}" type="sibTrans" cxnId="{099A4B85-FD2E-4A3D-9BFF-17A666BD5083}">
      <dgm:prSet/>
      <dgm:spPr/>
      <dgm:t>
        <a:bodyPr/>
        <a:lstStyle/>
        <a:p>
          <a:endParaRPr lang="cs-CZ"/>
        </a:p>
      </dgm:t>
    </dgm:pt>
    <dgm:pt modelId="{6025F094-3CCC-40BC-BD83-835552F5C350}" type="pres">
      <dgm:prSet presAssocID="{235FEB2C-607C-4615-828B-5B0449BE4CD2}" presName="linear" presStyleCnt="0">
        <dgm:presLayoutVars>
          <dgm:animLvl val="lvl"/>
          <dgm:resizeHandles val="exact"/>
        </dgm:presLayoutVars>
      </dgm:prSet>
      <dgm:spPr/>
    </dgm:pt>
    <dgm:pt modelId="{8CFCD877-6B7A-4B11-8C92-CB2F83B3CBB3}" type="pres">
      <dgm:prSet presAssocID="{30AE49C1-69C2-4F24-AAD1-2772C20B983A}" presName="parentText" presStyleLbl="node1" presStyleIdx="0" presStyleCnt="1" custLinFactNeighborX="-2504" custLinFactNeighborY="-22436">
        <dgm:presLayoutVars>
          <dgm:chMax val="0"/>
          <dgm:bulletEnabled val="1"/>
        </dgm:presLayoutVars>
      </dgm:prSet>
      <dgm:spPr/>
    </dgm:pt>
    <dgm:pt modelId="{3BE69BC9-CDB1-4A0B-9FD5-3C94D0578CEF}" type="pres">
      <dgm:prSet presAssocID="{30AE49C1-69C2-4F24-AAD1-2772C20B983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18A8C17-5023-4598-936B-253C11384321}" srcId="{30AE49C1-69C2-4F24-AAD1-2772C20B983A}" destId="{D27C79BC-8559-49C6-B39A-9BC8E12CD807}" srcOrd="2" destOrd="0" parTransId="{48BE795E-6BB3-4A9B-95F8-12E77CB5A07D}" sibTransId="{E8EA39EA-3E86-4AEC-AE2A-E603BEA8C9FC}"/>
    <dgm:cxn modelId="{B9065C42-AC85-4968-B169-082F2A91124E}" type="presOf" srcId="{B170C32C-FD49-4C54-8B26-A8D129D3A96B}" destId="{3BE69BC9-CDB1-4A0B-9FD5-3C94D0578CEF}" srcOrd="0" destOrd="0" presId="urn:microsoft.com/office/officeart/2005/8/layout/vList2"/>
    <dgm:cxn modelId="{2AD5936A-4B5F-4F7F-A116-0280253260F1}" type="presOf" srcId="{B965EB48-657A-4800-89B4-852C51FEA557}" destId="{3BE69BC9-CDB1-4A0B-9FD5-3C94D0578CEF}" srcOrd="0" destOrd="3" presId="urn:microsoft.com/office/officeart/2005/8/layout/vList2"/>
    <dgm:cxn modelId="{3B0B6D6F-BFCF-4FBA-98F9-FA9452137CD2}" type="presOf" srcId="{D06996F4-B3B4-478C-9C9D-EF22701A115B}" destId="{3BE69BC9-CDB1-4A0B-9FD5-3C94D0578CEF}" srcOrd="0" destOrd="1" presId="urn:microsoft.com/office/officeart/2005/8/layout/vList2"/>
    <dgm:cxn modelId="{34365380-9A18-4D12-8EFC-C23FD58512E2}" type="presOf" srcId="{D27C79BC-8559-49C6-B39A-9BC8E12CD807}" destId="{3BE69BC9-CDB1-4A0B-9FD5-3C94D0578CEF}" srcOrd="0" destOrd="2" presId="urn:microsoft.com/office/officeart/2005/8/layout/vList2"/>
    <dgm:cxn modelId="{099A4B85-FD2E-4A3D-9BFF-17A666BD5083}" srcId="{30AE49C1-69C2-4F24-AAD1-2772C20B983A}" destId="{B965EB48-657A-4800-89B4-852C51FEA557}" srcOrd="3" destOrd="0" parTransId="{138A44B9-7A86-4C95-8E34-9AB0431E772E}" sibTransId="{D45C2405-CD72-4432-8C31-1EFE6FAC3BC4}"/>
    <dgm:cxn modelId="{AAD4EC92-E5D1-4B33-BB78-B234C4EB0B82}" type="presOf" srcId="{30AE49C1-69C2-4F24-AAD1-2772C20B983A}" destId="{8CFCD877-6B7A-4B11-8C92-CB2F83B3CBB3}" srcOrd="0" destOrd="0" presId="urn:microsoft.com/office/officeart/2005/8/layout/vList2"/>
    <dgm:cxn modelId="{2004A793-7C30-4590-96FD-A0488C561E3D}" srcId="{30AE49C1-69C2-4F24-AAD1-2772C20B983A}" destId="{D06996F4-B3B4-478C-9C9D-EF22701A115B}" srcOrd="1" destOrd="0" parTransId="{2416ABF6-0659-46DC-9CD9-6C0766246398}" sibTransId="{4DA72BFC-90B1-4E67-B6A8-1C648C8EFA7C}"/>
    <dgm:cxn modelId="{1F82F3C7-5FA1-4174-8140-2B1C2198DBBA}" srcId="{235FEB2C-607C-4615-828B-5B0449BE4CD2}" destId="{30AE49C1-69C2-4F24-AAD1-2772C20B983A}" srcOrd="0" destOrd="0" parTransId="{43640EC1-1674-4D38-9277-C67CF094630A}" sibTransId="{F3EF381C-22BF-4A8B-A448-E29747F2FF95}"/>
    <dgm:cxn modelId="{40D245DC-7326-4EE6-8A58-AE8E4E202C88}" srcId="{30AE49C1-69C2-4F24-AAD1-2772C20B983A}" destId="{B170C32C-FD49-4C54-8B26-A8D129D3A96B}" srcOrd="0" destOrd="0" parTransId="{F9875F21-C5C9-4577-9A71-B98500B0D61C}" sibTransId="{3B472BEE-5D97-4614-8BA3-D030F841C8A7}"/>
    <dgm:cxn modelId="{5FFFF3F3-3AAB-4B7A-9595-A2F40357CBE5}" type="presOf" srcId="{235FEB2C-607C-4615-828B-5B0449BE4CD2}" destId="{6025F094-3CCC-40BC-BD83-835552F5C350}" srcOrd="0" destOrd="0" presId="urn:microsoft.com/office/officeart/2005/8/layout/vList2"/>
    <dgm:cxn modelId="{D057A22C-DABF-4D4A-B70C-BBF1F89A3F9D}" type="presParOf" srcId="{6025F094-3CCC-40BC-BD83-835552F5C350}" destId="{8CFCD877-6B7A-4B11-8C92-CB2F83B3CBB3}" srcOrd="0" destOrd="0" presId="urn:microsoft.com/office/officeart/2005/8/layout/vList2"/>
    <dgm:cxn modelId="{FC2AF4FE-9184-457F-AA59-9A017CCA7D19}" type="presParOf" srcId="{6025F094-3CCC-40BC-BD83-835552F5C350}" destId="{3BE69BC9-CDB1-4A0B-9FD5-3C94D0578CE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61560B-51B3-4352-AF1C-AB81092423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E4A2679-E44F-4295-B32E-5792B3E1FAEE}">
      <dgm:prSet/>
      <dgm:spPr/>
      <dgm:t>
        <a:bodyPr/>
        <a:lstStyle/>
        <a:p>
          <a:endParaRPr lang="cs-CZ"/>
        </a:p>
      </dgm:t>
    </dgm:pt>
    <dgm:pt modelId="{44E608FF-6181-46AD-9655-E808A9DD5401}" type="parTrans" cxnId="{B2E760E9-AA4F-4D07-AC57-FC398E1C1126}">
      <dgm:prSet/>
      <dgm:spPr/>
      <dgm:t>
        <a:bodyPr/>
        <a:lstStyle/>
        <a:p>
          <a:endParaRPr lang="cs-CZ"/>
        </a:p>
      </dgm:t>
    </dgm:pt>
    <dgm:pt modelId="{108110DF-E485-41DF-9C9B-CA035A91D784}" type="sibTrans" cxnId="{B2E760E9-AA4F-4D07-AC57-FC398E1C1126}">
      <dgm:prSet/>
      <dgm:spPr/>
      <dgm:t>
        <a:bodyPr/>
        <a:lstStyle/>
        <a:p>
          <a:endParaRPr lang="cs-CZ"/>
        </a:p>
      </dgm:t>
    </dgm:pt>
    <dgm:pt modelId="{F18C616D-210F-4A66-939E-7524953B4BE6}">
      <dgm:prSet/>
      <dgm:spPr/>
      <dgm:t>
        <a:bodyPr/>
        <a:lstStyle/>
        <a:p>
          <a:r>
            <a:rPr lang="cs-CZ" dirty="0"/>
            <a:t>Celkové náklady nesmí přesáhnout </a:t>
          </a:r>
          <a:r>
            <a:rPr lang="cs-CZ" b="1" dirty="0"/>
            <a:t>30 000 EUR</a:t>
          </a:r>
          <a:endParaRPr lang="cs-CZ" dirty="0"/>
        </a:p>
      </dgm:t>
    </dgm:pt>
    <dgm:pt modelId="{890B0176-AB30-403A-86FF-4D44B994BFD1}" type="parTrans" cxnId="{9129030B-0B3E-4A5B-BD6A-EC898569E3E2}">
      <dgm:prSet/>
      <dgm:spPr/>
      <dgm:t>
        <a:bodyPr/>
        <a:lstStyle/>
        <a:p>
          <a:endParaRPr lang="cs-CZ"/>
        </a:p>
      </dgm:t>
    </dgm:pt>
    <dgm:pt modelId="{0710929A-5880-4E5F-BDE0-38BAAFF19FD2}" type="sibTrans" cxnId="{9129030B-0B3E-4A5B-BD6A-EC898569E3E2}">
      <dgm:prSet/>
      <dgm:spPr/>
      <dgm:t>
        <a:bodyPr/>
        <a:lstStyle/>
        <a:p>
          <a:endParaRPr lang="cs-CZ"/>
        </a:p>
      </dgm:t>
    </dgm:pt>
    <dgm:pt modelId="{B54792CA-9436-428A-AD04-50787A16E2A2}">
      <dgm:prSet/>
      <dgm:spPr/>
      <dgm:t>
        <a:bodyPr/>
        <a:lstStyle/>
        <a:p>
          <a:r>
            <a:rPr lang="cs-CZ" dirty="0"/>
            <a:t>Dotační sazba </a:t>
          </a:r>
          <a:r>
            <a:rPr lang="cs-CZ" b="1" dirty="0"/>
            <a:t>80%</a:t>
          </a:r>
          <a:endParaRPr lang="cs-CZ" dirty="0"/>
        </a:p>
      </dgm:t>
    </dgm:pt>
    <dgm:pt modelId="{77C51569-5345-4BF6-A890-3D1F6D7E94EB}" type="parTrans" cxnId="{B7FD7E3D-B005-4400-AB9C-8B0320C5E2A3}">
      <dgm:prSet/>
      <dgm:spPr/>
      <dgm:t>
        <a:bodyPr/>
        <a:lstStyle/>
        <a:p>
          <a:endParaRPr lang="cs-CZ"/>
        </a:p>
      </dgm:t>
    </dgm:pt>
    <dgm:pt modelId="{E72784D8-F72F-4A26-B652-FEF841E8AFA9}" type="sibTrans" cxnId="{B7FD7E3D-B005-4400-AB9C-8B0320C5E2A3}">
      <dgm:prSet/>
      <dgm:spPr/>
      <dgm:t>
        <a:bodyPr/>
        <a:lstStyle/>
        <a:p>
          <a:endParaRPr lang="cs-CZ"/>
        </a:p>
      </dgm:t>
    </dgm:pt>
    <dgm:pt modelId="{CC7B6948-6583-4D81-A67C-E0D2A7CAAFDC}">
      <dgm:prSet/>
      <dgm:spPr/>
      <dgm:t>
        <a:bodyPr/>
        <a:lstStyle/>
        <a:p>
          <a:r>
            <a:rPr lang="cs-CZ" dirty="0"/>
            <a:t>Vlastní podíl 20% </a:t>
          </a:r>
        </a:p>
      </dgm:t>
    </dgm:pt>
    <dgm:pt modelId="{F3C4CD0F-45C7-4828-A79F-1BA268C2FDB4}" type="parTrans" cxnId="{F130338E-7DD9-489E-8520-2E0DBEEFAF37}">
      <dgm:prSet/>
      <dgm:spPr/>
      <dgm:t>
        <a:bodyPr/>
        <a:lstStyle/>
        <a:p>
          <a:endParaRPr lang="cs-CZ"/>
        </a:p>
      </dgm:t>
    </dgm:pt>
    <dgm:pt modelId="{112F82D3-5A5F-4595-A616-AA876DE37F4B}" type="sibTrans" cxnId="{F130338E-7DD9-489E-8520-2E0DBEEFAF37}">
      <dgm:prSet/>
      <dgm:spPr/>
      <dgm:t>
        <a:bodyPr/>
        <a:lstStyle/>
        <a:p>
          <a:endParaRPr lang="cs-CZ"/>
        </a:p>
      </dgm:t>
    </dgm:pt>
    <dgm:pt modelId="{26062E31-7E70-4D5B-8E69-03B48B71798A}">
      <dgm:prSet/>
      <dgm:spPr/>
      <dgm:t>
        <a:bodyPr/>
        <a:lstStyle/>
        <a:p>
          <a:r>
            <a:rPr lang="cs-CZ"/>
            <a:t>Maximální výše dotace </a:t>
          </a:r>
          <a:br>
            <a:rPr lang="cs-CZ"/>
          </a:br>
          <a:r>
            <a:rPr lang="cs-CZ"/>
            <a:t>20 000,00 €</a:t>
          </a:r>
        </a:p>
      </dgm:t>
    </dgm:pt>
    <dgm:pt modelId="{00E11EED-DCAB-474C-9467-9AA2BF8684D8}" type="parTrans" cxnId="{CAAA0C19-75E3-4246-93A7-402DDC2ACF16}">
      <dgm:prSet/>
      <dgm:spPr/>
      <dgm:t>
        <a:bodyPr/>
        <a:lstStyle/>
        <a:p>
          <a:endParaRPr lang="cs-CZ"/>
        </a:p>
      </dgm:t>
    </dgm:pt>
    <dgm:pt modelId="{53EE1BFD-1472-403A-89DD-45332F62AC51}" type="sibTrans" cxnId="{CAAA0C19-75E3-4246-93A7-402DDC2ACF16}">
      <dgm:prSet/>
      <dgm:spPr/>
      <dgm:t>
        <a:bodyPr/>
        <a:lstStyle/>
        <a:p>
          <a:endParaRPr lang="cs-CZ"/>
        </a:p>
      </dgm:t>
    </dgm:pt>
    <dgm:pt modelId="{22C6F4CB-9060-4305-98D4-12DD2057EEA2}">
      <dgm:prSet/>
      <dgm:spPr/>
      <dgm:t>
        <a:bodyPr/>
        <a:lstStyle/>
        <a:p>
          <a:r>
            <a:rPr lang="cs-CZ" dirty="0"/>
            <a:t>Princip zpětného proplácení</a:t>
          </a:r>
        </a:p>
      </dgm:t>
    </dgm:pt>
    <dgm:pt modelId="{CDE5B76E-9404-47A3-892D-DF41DDFFCB2E}" type="parTrans" cxnId="{ADF539DA-4C98-4222-9B96-BBA6DA9F9770}">
      <dgm:prSet/>
      <dgm:spPr/>
      <dgm:t>
        <a:bodyPr/>
        <a:lstStyle/>
        <a:p>
          <a:endParaRPr lang="cs-CZ"/>
        </a:p>
      </dgm:t>
    </dgm:pt>
    <dgm:pt modelId="{0846D568-B923-455A-9F36-84A678A461F2}" type="sibTrans" cxnId="{ADF539DA-4C98-4222-9B96-BBA6DA9F9770}">
      <dgm:prSet/>
      <dgm:spPr/>
      <dgm:t>
        <a:bodyPr/>
        <a:lstStyle/>
        <a:p>
          <a:endParaRPr lang="cs-CZ"/>
        </a:p>
      </dgm:t>
    </dgm:pt>
    <dgm:pt modelId="{123292D7-A92C-4061-88E3-D9BAD9CAE515}">
      <dgm:prSet/>
      <dgm:spPr/>
      <dgm:t>
        <a:bodyPr/>
        <a:lstStyle/>
        <a:p>
          <a:r>
            <a:rPr lang="cs-CZ" dirty="0"/>
            <a:t>Neinvestiční projekty</a:t>
          </a:r>
        </a:p>
      </dgm:t>
    </dgm:pt>
    <dgm:pt modelId="{5039349E-6D00-489F-B8D0-CF69D0E28CAA}" type="parTrans" cxnId="{4DD1A529-0A5A-4199-A207-7ECE937E0E40}">
      <dgm:prSet/>
      <dgm:spPr/>
      <dgm:t>
        <a:bodyPr/>
        <a:lstStyle/>
        <a:p>
          <a:endParaRPr lang="cs-CZ"/>
        </a:p>
      </dgm:t>
    </dgm:pt>
    <dgm:pt modelId="{D0CD7868-B46D-4F25-AC77-C9504B21639D}" type="sibTrans" cxnId="{4DD1A529-0A5A-4199-A207-7ECE937E0E40}">
      <dgm:prSet/>
      <dgm:spPr/>
      <dgm:t>
        <a:bodyPr/>
        <a:lstStyle/>
        <a:p>
          <a:endParaRPr lang="cs-CZ"/>
        </a:p>
      </dgm:t>
    </dgm:pt>
    <dgm:pt modelId="{956C9E6C-F89B-482D-831C-137A1F3D3C99}">
      <dgm:prSet/>
      <dgm:spPr/>
      <dgm:t>
        <a:bodyPr/>
        <a:lstStyle/>
        <a:p>
          <a:endParaRPr lang="cs-CZ"/>
        </a:p>
      </dgm:t>
    </dgm:pt>
    <dgm:pt modelId="{AD72285A-346F-46EC-91E3-018193720F6E}" type="parTrans" cxnId="{48A4C26F-5C3D-4709-9B48-1C8C4CC8CEF0}">
      <dgm:prSet/>
      <dgm:spPr/>
      <dgm:t>
        <a:bodyPr/>
        <a:lstStyle/>
        <a:p>
          <a:endParaRPr lang="cs-CZ"/>
        </a:p>
      </dgm:t>
    </dgm:pt>
    <dgm:pt modelId="{E286E3C2-5B03-4498-9074-7A6272141261}" type="sibTrans" cxnId="{48A4C26F-5C3D-4709-9B48-1C8C4CC8CEF0}">
      <dgm:prSet/>
      <dgm:spPr/>
      <dgm:t>
        <a:bodyPr/>
        <a:lstStyle/>
        <a:p>
          <a:endParaRPr lang="cs-CZ"/>
        </a:p>
      </dgm:t>
    </dgm:pt>
    <dgm:pt modelId="{46F25851-CF92-4110-A8A9-356FED2363B5}">
      <dgm:prSet/>
      <dgm:spPr/>
      <dgm:t>
        <a:bodyPr/>
        <a:lstStyle/>
        <a:p>
          <a:endParaRPr lang="cs-CZ"/>
        </a:p>
      </dgm:t>
    </dgm:pt>
    <dgm:pt modelId="{937F3216-0D47-4E9B-A10D-B306A2A5C601}" type="parTrans" cxnId="{D23959D9-765B-4749-B648-70A6E2E08AC4}">
      <dgm:prSet/>
      <dgm:spPr/>
      <dgm:t>
        <a:bodyPr/>
        <a:lstStyle/>
        <a:p>
          <a:endParaRPr lang="cs-CZ"/>
        </a:p>
      </dgm:t>
    </dgm:pt>
    <dgm:pt modelId="{ECE2EC3B-6693-4B78-A04C-DBF742D49FAC}" type="sibTrans" cxnId="{D23959D9-765B-4749-B648-70A6E2E08AC4}">
      <dgm:prSet/>
      <dgm:spPr/>
      <dgm:t>
        <a:bodyPr/>
        <a:lstStyle/>
        <a:p>
          <a:endParaRPr lang="cs-CZ"/>
        </a:p>
      </dgm:t>
    </dgm:pt>
    <dgm:pt modelId="{45FCE26A-1EFE-4C0A-A7E0-B61D22BCE9DE}">
      <dgm:prSet/>
      <dgm:spPr/>
      <dgm:t>
        <a:bodyPr/>
        <a:lstStyle/>
        <a:p>
          <a:endParaRPr lang="cs-CZ"/>
        </a:p>
      </dgm:t>
    </dgm:pt>
    <dgm:pt modelId="{821302D3-CA97-4FEE-96D2-29B1B10124D1}" type="parTrans" cxnId="{68D927AF-E7D1-422D-98D1-D054FB71B9E2}">
      <dgm:prSet/>
      <dgm:spPr/>
      <dgm:t>
        <a:bodyPr/>
        <a:lstStyle/>
        <a:p>
          <a:endParaRPr lang="cs-CZ"/>
        </a:p>
      </dgm:t>
    </dgm:pt>
    <dgm:pt modelId="{D6861B05-EA5B-4DDB-A31D-CC6359F6F1E4}" type="sibTrans" cxnId="{68D927AF-E7D1-422D-98D1-D054FB71B9E2}">
      <dgm:prSet/>
      <dgm:spPr/>
      <dgm:t>
        <a:bodyPr/>
        <a:lstStyle/>
        <a:p>
          <a:endParaRPr lang="cs-CZ"/>
        </a:p>
      </dgm:t>
    </dgm:pt>
    <dgm:pt modelId="{BCCE703F-D459-47E6-9573-2BE8C5A9CA58}">
      <dgm:prSet/>
      <dgm:spPr/>
      <dgm:t>
        <a:bodyPr/>
        <a:lstStyle/>
        <a:p>
          <a:endParaRPr lang="cs-CZ"/>
        </a:p>
      </dgm:t>
    </dgm:pt>
    <dgm:pt modelId="{CDBD13B2-738C-465F-8262-978F7B0E8B20}" type="parTrans" cxnId="{647F6F2E-1C8B-477A-B690-95FD3D30E9BC}">
      <dgm:prSet/>
      <dgm:spPr/>
      <dgm:t>
        <a:bodyPr/>
        <a:lstStyle/>
        <a:p>
          <a:endParaRPr lang="cs-CZ"/>
        </a:p>
      </dgm:t>
    </dgm:pt>
    <dgm:pt modelId="{1C121082-F055-43F8-AAC5-336DD98EAF4A}" type="sibTrans" cxnId="{647F6F2E-1C8B-477A-B690-95FD3D30E9BC}">
      <dgm:prSet/>
      <dgm:spPr/>
      <dgm:t>
        <a:bodyPr/>
        <a:lstStyle/>
        <a:p>
          <a:endParaRPr lang="cs-CZ"/>
        </a:p>
      </dgm:t>
    </dgm:pt>
    <dgm:pt modelId="{066806BB-EA53-4AD3-958D-2DB2DBEF4AC3}">
      <dgm:prSet/>
      <dgm:spPr/>
      <dgm:t>
        <a:bodyPr/>
        <a:lstStyle/>
        <a:p>
          <a:endParaRPr lang="cs-CZ"/>
        </a:p>
      </dgm:t>
    </dgm:pt>
    <dgm:pt modelId="{1F8D7C39-2A73-4C0D-8F31-8E3E5F469657}" type="parTrans" cxnId="{161D0B74-27B4-476B-9DD7-7F7F4495E53E}">
      <dgm:prSet/>
      <dgm:spPr/>
      <dgm:t>
        <a:bodyPr/>
        <a:lstStyle/>
        <a:p>
          <a:endParaRPr lang="cs-CZ"/>
        </a:p>
      </dgm:t>
    </dgm:pt>
    <dgm:pt modelId="{BE82D5FB-0797-4B63-8FA1-2137497A1F01}" type="sibTrans" cxnId="{161D0B74-27B4-476B-9DD7-7F7F4495E53E}">
      <dgm:prSet/>
      <dgm:spPr/>
      <dgm:t>
        <a:bodyPr/>
        <a:lstStyle/>
        <a:p>
          <a:endParaRPr lang="cs-CZ"/>
        </a:p>
      </dgm:t>
    </dgm:pt>
    <dgm:pt modelId="{D8CA2FDB-9A88-4423-914F-335EDC3F601F}" type="pres">
      <dgm:prSet presAssocID="{2961560B-51B3-4352-AF1C-AB8109242344}" presName="compositeShape" presStyleCnt="0">
        <dgm:presLayoutVars>
          <dgm:chMax val="7"/>
          <dgm:dir/>
          <dgm:resizeHandles val="exact"/>
        </dgm:presLayoutVars>
      </dgm:prSet>
      <dgm:spPr/>
    </dgm:pt>
    <dgm:pt modelId="{01BB0FB1-A1F3-4424-8E00-956343B7A101}" type="pres">
      <dgm:prSet presAssocID="{5E4A2679-E44F-4295-B32E-5792B3E1FAEE}" presName="circ1" presStyleLbl="vennNode1" presStyleIdx="0" presStyleCnt="7"/>
      <dgm:spPr/>
    </dgm:pt>
    <dgm:pt modelId="{293FEE4D-73B4-4EBA-B1D4-A25B0838A4C8}" type="pres">
      <dgm:prSet presAssocID="{5E4A2679-E44F-4295-B32E-5792B3E1FA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53B084-5E48-407E-A2BC-39AD4446CB03}" type="pres">
      <dgm:prSet presAssocID="{F18C616D-210F-4A66-939E-7524953B4BE6}" presName="circ2" presStyleLbl="vennNode1" presStyleIdx="1" presStyleCnt="7"/>
      <dgm:spPr/>
    </dgm:pt>
    <dgm:pt modelId="{F19239E3-43F6-46DE-91ED-CF762AF7FB36}" type="pres">
      <dgm:prSet presAssocID="{F18C616D-210F-4A66-939E-7524953B4BE6}" presName="circ2Tx" presStyleLbl="revTx" presStyleIdx="0" presStyleCnt="0" custScaleX="128871">
        <dgm:presLayoutVars>
          <dgm:chMax val="0"/>
          <dgm:chPref val="0"/>
          <dgm:bulletEnabled val="1"/>
        </dgm:presLayoutVars>
      </dgm:prSet>
      <dgm:spPr/>
    </dgm:pt>
    <dgm:pt modelId="{E6AC0568-0B45-4D79-92AE-56BBA6F3DCAE}" type="pres">
      <dgm:prSet presAssocID="{B54792CA-9436-428A-AD04-50787A16E2A2}" presName="circ3" presStyleLbl="vennNode1" presStyleIdx="2" presStyleCnt="7"/>
      <dgm:spPr/>
    </dgm:pt>
    <dgm:pt modelId="{78DF2DC3-895D-4A82-8CFA-2B34FD3B82A8}" type="pres">
      <dgm:prSet presAssocID="{B54792CA-9436-428A-AD04-50787A16E2A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56A08C-055A-4491-B6DC-37A085D112B4}" type="pres">
      <dgm:prSet presAssocID="{CC7B6948-6583-4D81-A67C-E0D2A7CAAFDC}" presName="circ4" presStyleLbl="vennNode1" presStyleIdx="3" presStyleCnt="7"/>
      <dgm:spPr/>
    </dgm:pt>
    <dgm:pt modelId="{D70F2588-4FCA-46FF-81FD-3A4DC8806CE2}" type="pres">
      <dgm:prSet presAssocID="{CC7B6948-6583-4D81-A67C-E0D2A7CAAFD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0439BB-AAB8-4C81-BE1B-BF9B8CCC9670}" type="pres">
      <dgm:prSet presAssocID="{26062E31-7E70-4D5B-8E69-03B48B71798A}" presName="circ5" presStyleLbl="vennNode1" presStyleIdx="4" presStyleCnt="7"/>
      <dgm:spPr/>
    </dgm:pt>
    <dgm:pt modelId="{20D4E6FB-90FA-4ABD-BEAD-B46B3D400746}" type="pres">
      <dgm:prSet presAssocID="{26062E31-7E70-4D5B-8E69-03B48B71798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1B9970-F156-4E6D-B5B9-2D4361924586}" type="pres">
      <dgm:prSet presAssocID="{22C6F4CB-9060-4305-98D4-12DD2057EEA2}" presName="circ6" presStyleLbl="vennNode1" presStyleIdx="5" presStyleCnt="7"/>
      <dgm:spPr/>
    </dgm:pt>
    <dgm:pt modelId="{1C588A7F-A5D3-47B4-A382-EC743A395C59}" type="pres">
      <dgm:prSet presAssocID="{22C6F4CB-9060-4305-98D4-12DD2057EEA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526391-A0B5-4E0F-884F-4699DE61F8FD}" type="pres">
      <dgm:prSet presAssocID="{123292D7-A92C-4061-88E3-D9BAD9CAE515}" presName="circ7" presStyleLbl="vennNode1" presStyleIdx="6" presStyleCnt="7"/>
      <dgm:spPr/>
    </dgm:pt>
    <dgm:pt modelId="{29D4C5F2-5402-4FA0-98CE-42AED415478F}" type="pres">
      <dgm:prSet presAssocID="{123292D7-A92C-4061-88E3-D9BAD9CAE515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129030B-0B3E-4A5B-BD6A-EC898569E3E2}" srcId="{2961560B-51B3-4352-AF1C-AB8109242344}" destId="{F18C616D-210F-4A66-939E-7524953B4BE6}" srcOrd="1" destOrd="0" parTransId="{890B0176-AB30-403A-86FF-4D44B994BFD1}" sibTransId="{0710929A-5880-4E5F-BDE0-38BAAFF19FD2}"/>
    <dgm:cxn modelId="{CAAA0C19-75E3-4246-93A7-402DDC2ACF16}" srcId="{2961560B-51B3-4352-AF1C-AB8109242344}" destId="{26062E31-7E70-4D5B-8E69-03B48B71798A}" srcOrd="4" destOrd="0" parTransId="{00E11EED-DCAB-474C-9467-9AA2BF8684D8}" sibTransId="{53EE1BFD-1472-403A-89DD-45332F62AC51}"/>
    <dgm:cxn modelId="{4DD1A529-0A5A-4199-A207-7ECE937E0E40}" srcId="{2961560B-51B3-4352-AF1C-AB8109242344}" destId="{123292D7-A92C-4061-88E3-D9BAD9CAE515}" srcOrd="6" destOrd="0" parTransId="{5039349E-6D00-489F-B8D0-CF69D0E28CAA}" sibTransId="{D0CD7868-B46D-4F25-AC77-C9504B21639D}"/>
    <dgm:cxn modelId="{647F6F2E-1C8B-477A-B690-95FD3D30E9BC}" srcId="{2961560B-51B3-4352-AF1C-AB8109242344}" destId="{BCCE703F-D459-47E6-9573-2BE8C5A9CA58}" srcOrd="10" destOrd="0" parTransId="{CDBD13B2-738C-465F-8262-978F7B0E8B20}" sibTransId="{1C121082-F055-43F8-AAC5-336DD98EAF4A}"/>
    <dgm:cxn modelId="{B3FBF42E-0CE7-4749-9C65-4876A24C81F1}" type="presOf" srcId="{B54792CA-9436-428A-AD04-50787A16E2A2}" destId="{78DF2DC3-895D-4A82-8CFA-2B34FD3B82A8}" srcOrd="0" destOrd="0" presId="urn:microsoft.com/office/officeart/2005/8/layout/venn1"/>
    <dgm:cxn modelId="{15E8CD30-D4AB-4B59-A2F7-A1B449B69EA0}" type="presOf" srcId="{26062E31-7E70-4D5B-8E69-03B48B71798A}" destId="{20D4E6FB-90FA-4ABD-BEAD-B46B3D400746}" srcOrd="0" destOrd="0" presId="urn:microsoft.com/office/officeart/2005/8/layout/venn1"/>
    <dgm:cxn modelId="{B7FD7E3D-B005-4400-AB9C-8B0320C5E2A3}" srcId="{2961560B-51B3-4352-AF1C-AB8109242344}" destId="{B54792CA-9436-428A-AD04-50787A16E2A2}" srcOrd="2" destOrd="0" parTransId="{77C51569-5345-4BF6-A890-3D1F6D7E94EB}" sibTransId="{E72784D8-F72F-4A26-B652-FEF841E8AFA9}"/>
    <dgm:cxn modelId="{9CBCFD61-B24B-49E7-880C-D3B34DA0C811}" type="presOf" srcId="{CC7B6948-6583-4D81-A67C-E0D2A7CAAFDC}" destId="{D70F2588-4FCA-46FF-81FD-3A4DC8806CE2}" srcOrd="0" destOrd="0" presId="urn:microsoft.com/office/officeart/2005/8/layout/venn1"/>
    <dgm:cxn modelId="{48A4C26F-5C3D-4709-9B48-1C8C4CC8CEF0}" srcId="{2961560B-51B3-4352-AF1C-AB8109242344}" destId="{956C9E6C-F89B-482D-831C-137A1F3D3C99}" srcOrd="7" destOrd="0" parTransId="{AD72285A-346F-46EC-91E3-018193720F6E}" sibTransId="{E286E3C2-5B03-4498-9074-7A6272141261}"/>
    <dgm:cxn modelId="{161D0B74-27B4-476B-9DD7-7F7F4495E53E}" srcId="{2961560B-51B3-4352-AF1C-AB8109242344}" destId="{066806BB-EA53-4AD3-958D-2DB2DBEF4AC3}" srcOrd="11" destOrd="0" parTransId="{1F8D7C39-2A73-4C0D-8F31-8E3E5F469657}" sibTransId="{BE82D5FB-0797-4B63-8FA1-2137497A1F01}"/>
    <dgm:cxn modelId="{F0980E57-DC80-4B35-99E7-B1F86DC1599D}" type="presOf" srcId="{5E4A2679-E44F-4295-B32E-5792B3E1FAEE}" destId="{293FEE4D-73B4-4EBA-B1D4-A25B0838A4C8}" srcOrd="0" destOrd="0" presId="urn:microsoft.com/office/officeart/2005/8/layout/venn1"/>
    <dgm:cxn modelId="{D896B989-246C-4CEF-A34B-F2B5444CFE49}" type="presOf" srcId="{123292D7-A92C-4061-88E3-D9BAD9CAE515}" destId="{29D4C5F2-5402-4FA0-98CE-42AED415478F}" srcOrd="0" destOrd="0" presId="urn:microsoft.com/office/officeart/2005/8/layout/venn1"/>
    <dgm:cxn modelId="{F130338E-7DD9-489E-8520-2E0DBEEFAF37}" srcId="{2961560B-51B3-4352-AF1C-AB8109242344}" destId="{CC7B6948-6583-4D81-A67C-E0D2A7CAAFDC}" srcOrd="3" destOrd="0" parTransId="{F3C4CD0F-45C7-4828-A79F-1BA268C2FDB4}" sibTransId="{112F82D3-5A5F-4595-A616-AA876DE37F4B}"/>
    <dgm:cxn modelId="{FFA5BB9F-7A80-4D21-8E1B-D15FB969463B}" type="presOf" srcId="{F18C616D-210F-4A66-939E-7524953B4BE6}" destId="{F19239E3-43F6-46DE-91ED-CF762AF7FB36}" srcOrd="0" destOrd="0" presId="urn:microsoft.com/office/officeart/2005/8/layout/venn1"/>
    <dgm:cxn modelId="{6F8A06AC-EA14-4510-B944-0C4032BDE648}" type="presOf" srcId="{2961560B-51B3-4352-AF1C-AB8109242344}" destId="{D8CA2FDB-9A88-4423-914F-335EDC3F601F}" srcOrd="0" destOrd="0" presId="urn:microsoft.com/office/officeart/2005/8/layout/venn1"/>
    <dgm:cxn modelId="{68D927AF-E7D1-422D-98D1-D054FB71B9E2}" srcId="{2961560B-51B3-4352-AF1C-AB8109242344}" destId="{45FCE26A-1EFE-4C0A-A7E0-B61D22BCE9DE}" srcOrd="9" destOrd="0" parTransId="{821302D3-CA97-4FEE-96D2-29B1B10124D1}" sibTransId="{D6861B05-EA5B-4DDB-A31D-CC6359F6F1E4}"/>
    <dgm:cxn modelId="{D23959D9-765B-4749-B648-70A6E2E08AC4}" srcId="{2961560B-51B3-4352-AF1C-AB8109242344}" destId="{46F25851-CF92-4110-A8A9-356FED2363B5}" srcOrd="8" destOrd="0" parTransId="{937F3216-0D47-4E9B-A10D-B306A2A5C601}" sibTransId="{ECE2EC3B-6693-4B78-A04C-DBF742D49FAC}"/>
    <dgm:cxn modelId="{ADF539DA-4C98-4222-9B96-BBA6DA9F9770}" srcId="{2961560B-51B3-4352-AF1C-AB8109242344}" destId="{22C6F4CB-9060-4305-98D4-12DD2057EEA2}" srcOrd="5" destOrd="0" parTransId="{CDE5B76E-9404-47A3-892D-DF41DDFFCB2E}" sibTransId="{0846D568-B923-455A-9F36-84A678A461F2}"/>
    <dgm:cxn modelId="{B2E760E9-AA4F-4D07-AC57-FC398E1C1126}" srcId="{2961560B-51B3-4352-AF1C-AB8109242344}" destId="{5E4A2679-E44F-4295-B32E-5792B3E1FAEE}" srcOrd="0" destOrd="0" parTransId="{44E608FF-6181-46AD-9655-E808A9DD5401}" sibTransId="{108110DF-E485-41DF-9C9B-CA035A91D784}"/>
    <dgm:cxn modelId="{F8A165FD-75E6-4F8E-ACC1-2A1C3E2D4C10}" type="presOf" srcId="{22C6F4CB-9060-4305-98D4-12DD2057EEA2}" destId="{1C588A7F-A5D3-47B4-A382-EC743A395C59}" srcOrd="0" destOrd="0" presId="urn:microsoft.com/office/officeart/2005/8/layout/venn1"/>
    <dgm:cxn modelId="{B2337E30-2899-4998-8513-D7C20E6F562A}" type="presParOf" srcId="{D8CA2FDB-9A88-4423-914F-335EDC3F601F}" destId="{01BB0FB1-A1F3-4424-8E00-956343B7A101}" srcOrd="0" destOrd="0" presId="urn:microsoft.com/office/officeart/2005/8/layout/venn1"/>
    <dgm:cxn modelId="{ABBF7D63-CCA5-4914-9249-AE489FF63FC0}" type="presParOf" srcId="{D8CA2FDB-9A88-4423-914F-335EDC3F601F}" destId="{293FEE4D-73B4-4EBA-B1D4-A25B0838A4C8}" srcOrd="1" destOrd="0" presId="urn:microsoft.com/office/officeart/2005/8/layout/venn1"/>
    <dgm:cxn modelId="{70875F09-304A-40D0-A49E-82E5161A3E23}" type="presParOf" srcId="{D8CA2FDB-9A88-4423-914F-335EDC3F601F}" destId="{1A53B084-5E48-407E-A2BC-39AD4446CB03}" srcOrd="2" destOrd="0" presId="urn:microsoft.com/office/officeart/2005/8/layout/venn1"/>
    <dgm:cxn modelId="{7EEE2E0B-D287-4ECF-AD4E-D00A62D23380}" type="presParOf" srcId="{D8CA2FDB-9A88-4423-914F-335EDC3F601F}" destId="{F19239E3-43F6-46DE-91ED-CF762AF7FB36}" srcOrd="3" destOrd="0" presId="urn:microsoft.com/office/officeart/2005/8/layout/venn1"/>
    <dgm:cxn modelId="{9BDD17B6-4F38-4DA1-920F-632AAE59ACC0}" type="presParOf" srcId="{D8CA2FDB-9A88-4423-914F-335EDC3F601F}" destId="{E6AC0568-0B45-4D79-92AE-56BBA6F3DCAE}" srcOrd="4" destOrd="0" presId="urn:microsoft.com/office/officeart/2005/8/layout/venn1"/>
    <dgm:cxn modelId="{33669980-FC05-420A-9449-79A12D6ACD67}" type="presParOf" srcId="{D8CA2FDB-9A88-4423-914F-335EDC3F601F}" destId="{78DF2DC3-895D-4A82-8CFA-2B34FD3B82A8}" srcOrd="5" destOrd="0" presId="urn:microsoft.com/office/officeart/2005/8/layout/venn1"/>
    <dgm:cxn modelId="{A4467A79-55E8-4A82-B7C0-5E5741CCC1AC}" type="presParOf" srcId="{D8CA2FDB-9A88-4423-914F-335EDC3F601F}" destId="{A856A08C-055A-4491-B6DC-37A085D112B4}" srcOrd="6" destOrd="0" presId="urn:microsoft.com/office/officeart/2005/8/layout/venn1"/>
    <dgm:cxn modelId="{AABC6F0F-31F8-4FC8-954B-3E2775ABEFDA}" type="presParOf" srcId="{D8CA2FDB-9A88-4423-914F-335EDC3F601F}" destId="{D70F2588-4FCA-46FF-81FD-3A4DC8806CE2}" srcOrd="7" destOrd="0" presId="urn:microsoft.com/office/officeart/2005/8/layout/venn1"/>
    <dgm:cxn modelId="{2F58AAAC-BE5B-4A74-BFDA-B8A4531A44D6}" type="presParOf" srcId="{D8CA2FDB-9A88-4423-914F-335EDC3F601F}" destId="{260439BB-AAB8-4C81-BE1B-BF9B8CCC9670}" srcOrd="8" destOrd="0" presId="urn:microsoft.com/office/officeart/2005/8/layout/venn1"/>
    <dgm:cxn modelId="{E956FEC7-061E-4B5F-8F45-464C203053A6}" type="presParOf" srcId="{D8CA2FDB-9A88-4423-914F-335EDC3F601F}" destId="{20D4E6FB-90FA-4ABD-BEAD-B46B3D400746}" srcOrd="9" destOrd="0" presId="urn:microsoft.com/office/officeart/2005/8/layout/venn1"/>
    <dgm:cxn modelId="{213E33F7-9D22-4C3E-84E7-83031E461D91}" type="presParOf" srcId="{D8CA2FDB-9A88-4423-914F-335EDC3F601F}" destId="{311B9970-F156-4E6D-B5B9-2D4361924586}" srcOrd="10" destOrd="0" presId="urn:microsoft.com/office/officeart/2005/8/layout/venn1"/>
    <dgm:cxn modelId="{07A3E0F3-7E86-4727-887D-421F8DB70547}" type="presParOf" srcId="{D8CA2FDB-9A88-4423-914F-335EDC3F601F}" destId="{1C588A7F-A5D3-47B4-A382-EC743A395C59}" srcOrd="11" destOrd="0" presId="urn:microsoft.com/office/officeart/2005/8/layout/venn1"/>
    <dgm:cxn modelId="{82C6CCD7-4C1F-49D6-97E7-D99F020DECA3}" type="presParOf" srcId="{D8CA2FDB-9A88-4423-914F-335EDC3F601F}" destId="{15526391-A0B5-4E0F-884F-4699DE61F8FD}" srcOrd="12" destOrd="0" presId="urn:microsoft.com/office/officeart/2005/8/layout/venn1"/>
    <dgm:cxn modelId="{504C3BB7-3728-4F9A-9D86-0E6D49A124EB}" type="presParOf" srcId="{D8CA2FDB-9A88-4423-914F-335EDC3F601F}" destId="{29D4C5F2-5402-4FA0-98CE-42AED415478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31F557-1C26-4F12-981E-6CAC5DBF070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A08A21-CEA8-4D0E-9BA8-7B4341B36A0F}">
      <dgm:prSet custT="1"/>
      <dgm:spPr/>
      <dgm:t>
        <a:bodyPr/>
        <a:lstStyle/>
        <a:p>
          <a:r>
            <a:rPr lang="cs-CZ" sz="1800" b="1" dirty="0"/>
            <a:t>Snížení administrativní zátěže</a:t>
          </a:r>
        </a:p>
      </dgm:t>
    </dgm:pt>
    <dgm:pt modelId="{C7FAE2DA-E165-4F4E-AA4E-86BC72AAAF6B}" type="parTrans" cxnId="{8603928C-8F30-443B-8E81-24F683861548}">
      <dgm:prSet/>
      <dgm:spPr/>
      <dgm:t>
        <a:bodyPr/>
        <a:lstStyle/>
        <a:p>
          <a:endParaRPr lang="cs-CZ"/>
        </a:p>
      </dgm:t>
    </dgm:pt>
    <dgm:pt modelId="{E0CC9F7E-3A40-4FFA-AFDF-D98DD59FDE7A}" type="sibTrans" cxnId="{8603928C-8F30-443B-8E81-24F683861548}">
      <dgm:prSet/>
      <dgm:spPr/>
      <dgm:t>
        <a:bodyPr/>
        <a:lstStyle/>
        <a:p>
          <a:endParaRPr lang="cs-CZ"/>
        </a:p>
      </dgm:t>
    </dgm:pt>
    <dgm:pt modelId="{B12FC376-0FDA-4C84-9622-18C71AF9786F}">
      <dgm:prSet custT="1"/>
      <dgm:spPr/>
      <dgm:t>
        <a:bodyPr/>
        <a:lstStyle/>
        <a:p>
          <a:r>
            <a:rPr lang="cs-CZ" sz="1800" b="1" dirty="0"/>
            <a:t>Urychlení kontroly</a:t>
          </a:r>
        </a:p>
      </dgm:t>
    </dgm:pt>
    <dgm:pt modelId="{7D02D7B3-7352-4D53-9FD5-9060AFE127FD}" type="parTrans" cxnId="{1D572173-5C81-470D-8A52-3D1A41D360F2}">
      <dgm:prSet/>
      <dgm:spPr/>
      <dgm:t>
        <a:bodyPr/>
        <a:lstStyle/>
        <a:p>
          <a:endParaRPr lang="cs-CZ"/>
        </a:p>
      </dgm:t>
    </dgm:pt>
    <dgm:pt modelId="{FC43AE8B-25C0-4B71-A926-22AD3733F1E8}" type="sibTrans" cxnId="{1D572173-5C81-470D-8A52-3D1A41D360F2}">
      <dgm:prSet/>
      <dgm:spPr/>
      <dgm:t>
        <a:bodyPr/>
        <a:lstStyle/>
        <a:p>
          <a:endParaRPr lang="cs-CZ"/>
        </a:p>
      </dgm:t>
    </dgm:pt>
    <dgm:pt modelId="{3ACE206F-FCA2-4934-8DDB-6331865EC794}">
      <dgm:prSet custT="1"/>
      <dgm:spPr/>
      <dgm:t>
        <a:bodyPr/>
        <a:lstStyle/>
        <a:p>
          <a:r>
            <a:rPr lang="cs-CZ" sz="1800" b="1" dirty="0"/>
            <a:t>Snížení chybovosti</a:t>
          </a:r>
        </a:p>
      </dgm:t>
    </dgm:pt>
    <dgm:pt modelId="{72340DC2-228A-478D-A899-D86B0C197E2F}" type="parTrans" cxnId="{118A8C2B-8399-4297-BD33-04C8A40D87B6}">
      <dgm:prSet/>
      <dgm:spPr/>
      <dgm:t>
        <a:bodyPr/>
        <a:lstStyle/>
        <a:p>
          <a:endParaRPr lang="cs-CZ"/>
        </a:p>
      </dgm:t>
    </dgm:pt>
    <dgm:pt modelId="{BF2B46B9-8765-49CD-8057-9B4DA5B6EF8A}" type="sibTrans" cxnId="{118A8C2B-8399-4297-BD33-04C8A40D87B6}">
      <dgm:prSet/>
      <dgm:spPr/>
      <dgm:t>
        <a:bodyPr/>
        <a:lstStyle/>
        <a:p>
          <a:endParaRPr lang="cs-CZ"/>
        </a:p>
      </dgm:t>
    </dgm:pt>
    <dgm:pt modelId="{C64606A2-4CF8-4806-A2BC-432AA5E464E8}">
      <dgm:prSet custT="1"/>
      <dgm:spPr/>
      <dgm:t>
        <a:bodyPr/>
        <a:lstStyle/>
        <a:p>
          <a:r>
            <a:rPr lang="cs-CZ" sz="1800" b="1" dirty="0"/>
            <a:t>Urychlení proplacení dotace</a:t>
          </a:r>
        </a:p>
      </dgm:t>
    </dgm:pt>
    <dgm:pt modelId="{4267CCCD-AF5E-4347-96DC-0A8307865613}" type="parTrans" cxnId="{03E8FE30-98B3-4DD8-B117-ABD47FF2AE11}">
      <dgm:prSet/>
      <dgm:spPr/>
      <dgm:t>
        <a:bodyPr/>
        <a:lstStyle/>
        <a:p>
          <a:endParaRPr lang="cs-CZ"/>
        </a:p>
      </dgm:t>
    </dgm:pt>
    <dgm:pt modelId="{8DFD9950-3373-4257-AC51-7C154BEABDD8}" type="sibTrans" cxnId="{03E8FE30-98B3-4DD8-B117-ABD47FF2AE11}">
      <dgm:prSet/>
      <dgm:spPr/>
      <dgm:t>
        <a:bodyPr/>
        <a:lstStyle/>
        <a:p>
          <a:endParaRPr lang="cs-CZ"/>
        </a:p>
      </dgm:t>
    </dgm:pt>
    <dgm:pt modelId="{18FA23B1-C731-46D2-B3DB-55C65583CC7C}">
      <dgm:prSet custT="1"/>
      <dgm:spPr/>
      <dgm:t>
        <a:bodyPr/>
        <a:lstStyle/>
        <a:p>
          <a:r>
            <a:rPr lang="cs-CZ" sz="1400" dirty="0">
              <a:highlight>
                <a:srgbClr val="FFFF00"/>
              </a:highlight>
            </a:rPr>
            <a:t>! </a:t>
          </a:r>
          <a:r>
            <a:rPr lang="cs-CZ" sz="1600" dirty="0">
              <a:highlight>
                <a:srgbClr val="FFFF00"/>
              </a:highlight>
            </a:rPr>
            <a:t>Po realizaci projektu </a:t>
          </a:r>
          <a:r>
            <a:rPr lang="cs-CZ" sz="1600" b="1" dirty="0">
              <a:highlight>
                <a:srgbClr val="FFFF00"/>
              </a:highlight>
            </a:rPr>
            <a:t>NEBUDOU KONTROLOVÁNY ÚČETNÍ DOKLADY</a:t>
          </a:r>
          <a:endParaRPr lang="cs-CZ" sz="1600" dirty="0">
            <a:highlight>
              <a:srgbClr val="FFFF00"/>
            </a:highlight>
          </a:endParaRPr>
        </a:p>
      </dgm:t>
    </dgm:pt>
    <dgm:pt modelId="{79713D5F-F05D-48E7-BE82-4A249C24FD84}" type="parTrans" cxnId="{E54130EF-B1E0-4375-A8FF-72177E0EB320}">
      <dgm:prSet/>
      <dgm:spPr/>
      <dgm:t>
        <a:bodyPr/>
        <a:lstStyle/>
        <a:p>
          <a:endParaRPr lang="cs-CZ"/>
        </a:p>
      </dgm:t>
    </dgm:pt>
    <dgm:pt modelId="{6C30A424-E6DD-43DB-9012-09ACB3074AC7}" type="sibTrans" cxnId="{E54130EF-B1E0-4375-A8FF-72177E0EB320}">
      <dgm:prSet/>
      <dgm:spPr/>
      <dgm:t>
        <a:bodyPr/>
        <a:lstStyle/>
        <a:p>
          <a:endParaRPr lang="cs-CZ"/>
        </a:p>
      </dgm:t>
    </dgm:pt>
    <dgm:pt modelId="{6A5651F9-D949-40CF-9E8C-9A9B14C3044C}">
      <dgm:prSet custT="1"/>
      <dgm:spPr/>
      <dgm:t>
        <a:bodyPr/>
        <a:lstStyle/>
        <a:p>
          <a:r>
            <a:rPr lang="cs-CZ" sz="3200" b="1"/>
            <a:t>⇩⇩⇩⇩</a:t>
          </a:r>
        </a:p>
      </dgm:t>
    </dgm:pt>
    <dgm:pt modelId="{7E4C8336-212F-41AE-B648-70861303336E}" type="parTrans" cxnId="{0D23C8E8-B4D2-4A75-ACB3-5CAED9F95CB3}">
      <dgm:prSet/>
      <dgm:spPr/>
      <dgm:t>
        <a:bodyPr/>
        <a:lstStyle/>
        <a:p>
          <a:endParaRPr lang="cs-CZ"/>
        </a:p>
      </dgm:t>
    </dgm:pt>
    <dgm:pt modelId="{7D718BAA-0A1B-49CE-9824-B4C03C4265D7}" type="sibTrans" cxnId="{0D23C8E8-B4D2-4A75-ACB3-5CAED9F95CB3}">
      <dgm:prSet/>
      <dgm:spPr/>
      <dgm:t>
        <a:bodyPr/>
        <a:lstStyle/>
        <a:p>
          <a:endParaRPr lang="cs-CZ"/>
        </a:p>
      </dgm:t>
    </dgm:pt>
    <dgm:pt modelId="{4D6131CA-D27C-409C-847E-EFAAB384648F}">
      <dgm:prSet custT="1"/>
      <dgm:spPr/>
      <dgm:t>
        <a:bodyPr/>
        <a:lstStyle/>
        <a:p>
          <a:r>
            <a:rPr lang="cs-CZ" sz="1600" dirty="0">
              <a:highlight>
                <a:srgbClr val="FFFF00"/>
              </a:highlight>
            </a:rPr>
            <a:t>Pouze </a:t>
          </a:r>
          <a:r>
            <a:rPr lang="cs-CZ" sz="1600" b="1" dirty="0">
              <a:highlight>
                <a:srgbClr val="FFFF00"/>
              </a:highlight>
            </a:rPr>
            <a:t>ZÁVĚREČNÁ ZPRÁVA, PREZENČNÍ LISTINA, FOTODOKUMENTACE </a:t>
          </a:r>
        </a:p>
      </dgm:t>
    </dgm:pt>
    <dgm:pt modelId="{0780B44A-56A9-4B11-BB32-1B23E4C58AF7}" type="parTrans" cxnId="{29B417A2-1098-4139-9099-8BAA65CBE3A7}">
      <dgm:prSet/>
      <dgm:spPr/>
      <dgm:t>
        <a:bodyPr/>
        <a:lstStyle/>
        <a:p>
          <a:endParaRPr lang="cs-CZ"/>
        </a:p>
      </dgm:t>
    </dgm:pt>
    <dgm:pt modelId="{F337E31A-FAE9-4174-A78F-479E19788B3D}" type="sibTrans" cxnId="{29B417A2-1098-4139-9099-8BAA65CBE3A7}">
      <dgm:prSet/>
      <dgm:spPr/>
      <dgm:t>
        <a:bodyPr/>
        <a:lstStyle/>
        <a:p>
          <a:endParaRPr lang="cs-CZ"/>
        </a:p>
      </dgm:t>
    </dgm:pt>
    <dgm:pt modelId="{04949524-7344-418B-BB9D-72957A5427FC}" type="pres">
      <dgm:prSet presAssocID="{0F31F557-1C26-4F12-981E-6CAC5DBF0708}" presName="compositeShape" presStyleCnt="0">
        <dgm:presLayoutVars>
          <dgm:dir/>
          <dgm:resizeHandles/>
        </dgm:presLayoutVars>
      </dgm:prSet>
      <dgm:spPr/>
    </dgm:pt>
    <dgm:pt modelId="{725DFFD9-0849-4271-B0E3-D5646A582DBD}" type="pres">
      <dgm:prSet presAssocID="{0F31F557-1C26-4F12-981E-6CAC5DBF0708}" presName="pyramid" presStyleLbl="node1" presStyleIdx="0" presStyleCnt="1"/>
      <dgm:spPr/>
    </dgm:pt>
    <dgm:pt modelId="{7EB675C8-BAB1-493B-B929-5688F2203F36}" type="pres">
      <dgm:prSet presAssocID="{0F31F557-1C26-4F12-981E-6CAC5DBF0708}" presName="theList" presStyleCnt="0"/>
      <dgm:spPr/>
    </dgm:pt>
    <dgm:pt modelId="{8D431451-EAF7-4C05-8686-B4C9FFD9EE57}" type="pres">
      <dgm:prSet presAssocID="{C8A08A21-CEA8-4D0E-9BA8-7B4341B36A0F}" presName="aNode" presStyleLbl="fgAcc1" presStyleIdx="0" presStyleCnt="7">
        <dgm:presLayoutVars>
          <dgm:bulletEnabled val="1"/>
        </dgm:presLayoutVars>
      </dgm:prSet>
      <dgm:spPr/>
    </dgm:pt>
    <dgm:pt modelId="{8A019DBE-C34F-41D4-BF1F-28E16F20BF6C}" type="pres">
      <dgm:prSet presAssocID="{C8A08A21-CEA8-4D0E-9BA8-7B4341B36A0F}" presName="aSpace" presStyleCnt="0"/>
      <dgm:spPr/>
    </dgm:pt>
    <dgm:pt modelId="{FC217E95-3EFD-4138-B957-53AB88CCA705}" type="pres">
      <dgm:prSet presAssocID="{B12FC376-0FDA-4C84-9622-18C71AF9786F}" presName="aNode" presStyleLbl="fgAcc1" presStyleIdx="1" presStyleCnt="7">
        <dgm:presLayoutVars>
          <dgm:bulletEnabled val="1"/>
        </dgm:presLayoutVars>
      </dgm:prSet>
      <dgm:spPr/>
    </dgm:pt>
    <dgm:pt modelId="{1F0829BC-D339-4256-A5F1-E8274B4CE52F}" type="pres">
      <dgm:prSet presAssocID="{B12FC376-0FDA-4C84-9622-18C71AF9786F}" presName="aSpace" presStyleCnt="0"/>
      <dgm:spPr/>
    </dgm:pt>
    <dgm:pt modelId="{7D8772A7-8361-46F4-A7F5-CF1DE3E18787}" type="pres">
      <dgm:prSet presAssocID="{3ACE206F-FCA2-4934-8DDB-6331865EC794}" presName="aNode" presStyleLbl="fgAcc1" presStyleIdx="2" presStyleCnt="7">
        <dgm:presLayoutVars>
          <dgm:bulletEnabled val="1"/>
        </dgm:presLayoutVars>
      </dgm:prSet>
      <dgm:spPr/>
    </dgm:pt>
    <dgm:pt modelId="{465880C1-B203-4FD9-8525-58EA09B43882}" type="pres">
      <dgm:prSet presAssocID="{3ACE206F-FCA2-4934-8DDB-6331865EC794}" presName="aSpace" presStyleCnt="0"/>
      <dgm:spPr/>
    </dgm:pt>
    <dgm:pt modelId="{A3B9938C-348F-47E9-98AF-6EEC55829BF6}" type="pres">
      <dgm:prSet presAssocID="{C64606A2-4CF8-4806-A2BC-432AA5E464E8}" presName="aNode" presStyleLbl="fgAcc1" presStyleIdx="3" presStyleCnt="7">
        <dgm:presLayoutVars>
          <dgm:bulletEnabled val="1"/>
        </dgm:presLayoutVars>
      </dgm:prSet>
      <dgm:spPr/>
    </dgm:pt>
    <dgm:pt modelId="{F91DC75F-F870-4EEE-A2ED-3AD4DB123736}" type="pres">
      <dgm:prSet presAssocID="{C64606A2-4CF8-4806-A2BC-432AA5E464E8}" presName="aSpace" presStyleCnt="0"/>
      <dgm:spPr/>
    </dgm:pt>
    <dgm:pt modelId="{FB27509E-76C8-4C6A-B8C7-73FCA7EF267E}" type="pres">
      <dgm:prSet presAssocID="{18FA23B1-C731-46D2-B3DB-55C65583CC7C}" presName="aNode" presStyleLbl="fgAcc1" presStyleIdx="4" presStyleCnt="7" custScaleX="98380" custScaleY="177699">
        <dgm:presLayoutVars>
          <dgm:bulletEnabled val="1"/>
        </dgm:presLayoutVars>
      </dgm:prSet>
      <dgm:spPr/>
    </dgm:pt>
    <dgm:pt modelId="{120B34C8-448A-4472-8763-F703241C016E}" type="pres">
      <dgm:prSet presAssocID="{18FA23B1-C731-46D2-B3DB-55C65583CC7C}" presName="aSpace" presStyleCnt="0"/>
      <dgm:spPr/>
    </dgm:pt>
    <dgm:pt modelId="{67D60C04-5BE8-4BA6-A0FA-0554AD25D040}" type="pres">
      <dgm:prSet presAssocID="{6A5651F9-D949-40CF-9E8C-9A9B14C3044C}" presName="aNode" presStyleLbl="fgAcc1" presStyleIdx="5" presStyleCnt="7">
        <dgm:presLayoutVars>
          <dgm:bulletEnabled val="1"/>
        </dgm:presLayoutVars>
      </dgm:prSet>
      <dgm:spPr/>
    </dgm:pt>
    <dgm:pt modelId="{A8D755A5-3EE0-4A99-BB74-05BBC063E6F4}" type="pres">
      <dgm:prSet presAssocID="{6A5651F9-D949-40CF-9E8C-9A9B14C3044C}" presName="aSpace" presStyleCnt="0"/>
      <dgm:spPr/>
    </dgm:pt>
    <dgm:pt modelId="{E2F89899-F62B-440D-B239-C9D99340A9ED}" type="pres">
      <dgm:prSet presAssocID="{4D6131CA-D27C-409C-847E-EFAAB384648F}" presName="aNode" presStyleLbl="fgAcc1" presStyleIdx="6" presStyleCnt="7" custScaleX="97258" custScaleY="180432" custLinFactY="34901" custLinFactNeighborX="-280" custLinFactNeighborY="100000">
        <dgm:presLayoutVars>
          <dgm:bulletEnabled val="1"/>
        </dgm:presLayoutVars>
      </dgm:prSet>
      <dgm:spPr/>
    </dgm:pt>
    <dgm:pt modelId="{39329606-EF2D-4E1F-93E0-C1AEB11382D1}" type="pres">
      <dgm:prSet presAssocID="{4D6131CA-D27C-409C-847E-EFAAB384648F}" presName="aSpace" presStyleCnt="0"/>
      <dgm:spPr/>
    </dgm:pt>
  </dgm:ptLst>
  <dgm:cxnLst>
    <dgm:cxn modelId="{7BA43909-1B0E-4693-96BB-9DE1DF84A305}" type="presOf" srcId="{0F31F557-1C26-4F12-981E-6CAC5DBF0708}" destId="{04949524-7344-418B-BB9D-72957A5427FC}" srcOrd="0" destOrd="0" presId="urn:microsoft.com/office/officeart/2005/8/layout/pyramid2"/>
    <dgm:cxn modelId="{6517D512-F12E-495E-9489-8EB8240395B9}" type="presOf" srcId="{6A5651F9-D949-40CF-9E8C-9A9B14C3044C}" destId="{67D60C04-5BE8-4BA6-A0FA-0554AD25D040}" srcOrd="0" destOrd="0" presId="urn:microsoft.com/office/officeart/2005/8/layout/pyramid2"/>
    <dgm:cxn modelId="{E7AA612B-F0FA-4A52-A169-C9FAAE7C9013}" type="presOf" srcId="{18FA23B1-C731-46D2-B3DB-55C65583CC7C}" destId="{FB27509E-76C8-4C6A-B8C7-73FCA7EF267E}" srcOrd="0" destOrd="0" presId="urn:microsoft.com/office/officeart/2005/8/layout/pyramid2"/>
    <dgm:cxn modelId="{118A8C2B-8399-4297-BD33-04C8A40D87B6}" srcId="{0F31F557-1C26-4F12-981E-6CAC5DBF0708}" destId="{3ACE206F-FCA2-4934-8DDB-6331865EC794}" srcOrd="2" destOrd="0" parTransId="{72340DC2-228A-478D-A899-D86B0C197E2F}" sibTransId="{BF2B46B9-8765-49CD-8057-9B4DA5B6EF8A}"/>
    <dgm:cxn modelId="{03E8FE30-98B3-4DD8-B117-ABD47FF2AE11}" srcId="{0F31F557-1C26-4F12-981E-6CAC5DBF0708}" destId="{C64606A2-4CF8-4806-A2BC-432AA5E464E8}" srcOrd="3" destOrd="0" parTransId="{4267CCCD-AF5E-4347-96DC-0A8307865613}" sibTransId="{8DFD9950-3373-4257-AC51-7C154BEABDD8}"/>
    <dgm:cxn modelId="{CC110C3A-8C5B-43AC-9F35-AC16E16CD72F}" type="presOf" srcId="{B12FC376-0FDA-4C84-9622-18C71AF9786F}" destId="{FC217E95-3EFD-4138-B957-53AB88CCA705}" srcOrd="0" destOrd="0" presId="urn:microsoft.com/office/officeart/2005/8/layout/pyramid2"/>
    <dgm:cxn modelId="{1D572173-5C81-470D-8A52-3D1A41D360F2}" srcId="{0F31F557-1C26-4F12-981E-6CAC5DBF0708}" destId="{B12FC376-0FDA-4C84-9622-18C71AF9786F}" srcOrd="1" destOrd="0" parTransId="{7D02D7B3-7352-4D53-9FD5-9060AFE127FD}" sibTransId="{FC43AE8B-25C0-4B71-A926-22AD3733F1E8}"/>
    <dgm:cxn modelId="{6F955559-86E3-4F1C-B2E0-6CB65ADE2C76}" type="presOf" srcId="{4D6131CA-D27C-409C-847E-EFAAB384648F}" destId="{E2F89899-F62B-440D-B239-C9D99340A9ED}" srcOrd="0" destOrd="0" presId="urn:microsoft.com/office/officeart/2005/8/layout/pyramid2"/>
    <dgm:cxn modelId="{9B60C47C-B29E-4A93-8C08-D68F72497FE4}" type="presOf" srcId="{C64606A2-4CF8-4806-A2BC-432AA5E464E8}" destId="{A3B9938C-348F-47E9-98AF-6EEC55829BF6}" srcOrd="0" destOrd="0" presId="urn:microsoft.com/office/officeart/2005/8/layout/pyramid2"/>
    <dgm:cxn modelId="{8603928C-8F30-443B-8E81-24F683861548}" srcId="{0F31F557-1C26-4F12-981E-6CAC5DBF0708}" destId="{C8A08A21-CEA8-4D0E-9BA8-7B4341B36A0F}" srcOrd="0" destOrd="0" parTransId="{C7FAE2DA-E165-4F4E-AA4E-86BC72AAAF6B}" sibTransId="{E0CC9F7E-3A40-4FFA-AFDF-D98DD59FDE7A}"/>
    <dgm:cxn modelId="{CFCEEAA0-320B-4ED8-811E-6BB1E2388B64}" type="presOf" srcId="{C8A08A21-CEA8-4D0E-9BA8-7B4341B36A0F}" destId="{8D431451-EAF7-4C05-8686-B4C9FFD9EE57}" srcOrd="0" destOrd="0" presId="urn:microsoft.com/office/officeart/2005/8/layout/pyramid2"/>
    <dgm:cxn modelId="{29B417A2-1098-4139-9099-8BAA65CBE3A7}" srcId="{0F31F557-1C26-4F12-981E-6CAC5DBF0708}" destId="{4D6131CA-D27C-409C-847E-EFAAB384648F}" srcOrd="6" destOrd="0" parTransId="{0780B44A-56A9-4B11-BB32-1B23E4C58AF7}" sibTransId="{F337E31A-FAE9-4174-A78F-479E19788B3D}"/>
    <dgm:cxn modelId="{D99DBFC7-65EE-4D50-8278-F11097C21B29}" type="presOf" srcId="{3ACE206F-FCA2-4934-8DDB-6331865EC794}" destId="{7D8772A7-8361-46F4-A7F5-CF1DE3E18787}" srcOrd="0" destOrd="0" presId="urn:microsoft.com/office/officeart/2005/8/layout/pyramid2"/>
    <dgm:cxn modelId="{0D23C8E8-B4D2-4A75-ACB3-5CAED9F95CB3}" srcId="{0F31F557-1C26-4F12-981E-6CAC5DBF0708}" destId="{6A5651F9-D949-40CF-9E8C-9A9B14C3044C}" srcOrd="5" destOrd="0" parTransId="{7E4C8336-212F-41AE-B648-70861303336E}" sibTransId="{7D718BAA-0A1B-49CE-9824-B4C03C4265D7}"/>
    <dgm:cxn modelId="{E54130EF-B1E0-4375-A8FF-72177E0EB320}" srcId="{0F31F557-1C26-4F12-981E-6CAC5DBF0708}" destId="{18FA23B1-C731-46D2-B3DB-55C65583CC7C}" srcOrd="4" destOrd="0" parTransId="{79713D5F-F05D-48E7-BE82-4A249C24FD84}" sibTransId="{6C30A424-E6DD-43DB-9012-09ACB3074AC7}"/>
    <dgm:cxn modelId="{D226E7EA-C368-43E2-A028-0C7DEE84BBC7}" type="presParOf" srcId="{04949524-7344-418B-BB9D-72957A5427FC}" destId="{725DFFD9-0849-4271-B0E3-D5646A582DBD}" srcOrd="0" destOrd="0" presId="urn:microsoft.com/office/officeart/2005/8/layout/pyramid2"/>
    <dgm:cxn modelId="{390913F0-49FB-4FEA-99B2-7CB958383425}" type="presParOf" srcId="{04949524-7344-418B-BB9D-72957A5427FC}" destId="{7EB675C8-BAB1-493B-B929-5688F2203F36}" srcOrd="1" destOrd="0" presId="urn:microsoft.com/office/officeart/2005/8/layout/pyramid2"/>
    <dgm:cxn modelId="{F8FBF9FC-9328-4680-99BD-62C3F4516CDB}" type="presParOf" srcId="{7EB675C8-BAB1-493B-B929-5688F2203F36}" destId="{8D431451-EAF7-4C05-8686-B4C9FFD9EE57}" srcOrd="0" destOrd="0" presId="urn:microsoft.com/office/officeart/2005/8/layout/pyramid2"/>
    <dgm:cxn modelId="{BE4B8572-5AD4-42FF-9948-9DCFA3FDFB12}" type="presParOf" srcId="{7EB675C8-BAB1-493B-B929-5688F2203F36}" destId="{8A019DBE-C34F-41D4-BF1F-28E16F20BF6C}" srcOrd="1" destOrd="0" presId="urn:microsoft.com/office/officeart/2005/8/layout/pyramid2"/>
    <dgm:cxn modelId="{ACAEEA35-B647-4B6F-AFB0-CF180D489D98}" type="presParOf" srcId="{7EB675C8-BAB1-493B-B929-5688F2203F36}" destId="{FC217E95-3EFD-4138-B957-53AB88CCA705}" srcOrd="2" destOrd="0" presId="urn:microsoft.com/office/officeart/2005/8/layout/pyramid2"/>
    <dgm:cxn modelId="{18FF874E-4E18-4C5F-8BC8-DDB18FA8CFD6}" type="presParOf" srcId="{7EB675C8-BAB1-493B-B929-5688F2203F36}" destId="{1F0829BC-D339-4256-A5F1-E8274B4CE52F}" srcOrd="3" destOrd="0" presId="urn:microsoft.com/office/officeart/2005/8/layout/pyramid2"/>
    <dgm:cxn modelId="{6EAECB75-80CE-441D-BCAF-98D6CE1DEFF4}" type="presParOf" srcId="{7EB675C8-BAB1-493B-B929-5688F2203F36}" destId="{7D8772A7-8361-46F4-A7F5-CF1DE3E18787}" srcOrd="4" destOrd="0" presId="urn:microsoft.com/office/officeart/2005/8/layout/pyramid2"/>
    <dgm:cxn modelId="{49C9F526-6453-40AF-9903-355FAE11F92C}" type="presParOf" srcId="{7EB675C8-BAB1-493B-B929-5688F2203F36}" destId="{465880C1-B203-4FD9-8525-58EA09B43882}" srcOrd="5" destOrd="0" presId="urn:microsoft.com/office/officeart/2005/8/layout/pyramid2"/>
    <dgm:cxn modelId="{985AA841-9F98-4B5B-9010-864645367FB8}" type="presParOf" srcId="{7EB675C8-BAB1-493B-B929-5688F2203F36}" destId="{A3B9938C-348F-47E9-98AF-6EEC55829BF6}" srcOrd="6" destOrd="0" presId="urn:microsoft.com/office/officeart/2005/8/layout/pyramid2"/>
    <dgm:cxn modelId="{1A3B39E7-42FE-4E8B-BD70-F7513E55260C}" type="presParOf" srcId="{7EB675C8-BAB1-493B-B929-5688F2203F36}" destId="{F91DC75F-F870-4EEE-A2ED-3AD4DB123736}" srcOrd="7" destOrd="0" presId="urn:microsoft.com/office/officeart/2005/8/layout/pyramid2"/>
    <dgm:cxn modelId="{E250711D-D8C7-4D3C-A138-555F4E35A40A}" type="presParOf" srcId="{7EB675C8-BAB1-493B-B929-5688F2203F36}" destId="{FB27509E-76C8-4C6A-B8C7-73FCA7EF267E}" srcOrd="8" destOrd="0" presId="urn:microsoft.com/office/officeart/2005/8/layout/pyramid2"/>
    <dgm:cxn modelId="{91DF8260-6B58-4C96-9A27-BFCC9F607844}" type="presParOf" srcId="{7EB675C8-BAB1-493B-B929-5688F2203F36}" destId="{120B34C8-448A-4472-8763-F703241C016E}" srcOrd="9" destOrd="0" presId="urn:microsoft.com/office/officeart/2005/8/layout/pyramid2"/>
    <dgm:cxn modelId="{D63D9700-763B-4CDD-97EB-AC1E8EAC819C}" type="presParOf" srcId="{7EB675C8-BAB1-493B-B929-5688F2203F36}" destId="{67D60C04-5BE8-4BA6-A0FA-0554AD25D040}" srcOrd="10" destOrd="0" presId="urn:microsoft.com/office/officeart/2005/8/layout/pyramid2"/>
    <dgm:cxn modelId="{1BA30F13-7095-4123-94D7-3F8DA8AE08FF}" type="presParOf" srcId="{7EB675C8-BAB1-493B-B929-5688F2203F36}" destId="{A8D755A5-3EE0-4A99-BB74-05BBC063E6F4}" srcOrd="11" destOrd="0" presId="urn:microsoft.com/office/officeart/2005/8/layout/pyramid2"/>
    <dgm:cxn modelId="{CBFCCEC4-58D3-4316-A197-CBE129F444BF}" type="presParOf" srcId="{7EB675C8-BAB1-493B-B929-5688F2203F36}" destId="{E2F89899-F62B-440D-B239-C9D99340A9ED}" srcOrd="12" destOrd="0" presId="urn:microsoft.com/office/officeart/2005/8/layout/pyramid2"/>
    <dgm:cxn modelId="{5E51A819-1E8E-4D7D-BF5F-F14B231F6798}" type="presParOf" srcId="{7EB675C8-BAB1-493B-B929-5688F2203F36}" destId="{39329606-EF2D-4E1F-93E0-C1AEB11382D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488FD-FA4C-4E35-BDFF-B8E0B1AC6C16}">
      <dsp:nvSpPr>
        <dsp:cNvPr id="0" name=""/>
        <dsp:cNvSpPr/>
      </dsp:nvSpPr>
      <dsp:spPr>
        <a:xfrm>
          <a:off x="0" y="270000"/>
          <a:ext cx="5472000" cy="5472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65483-666E-4100-85D8-0EA0FCC5159C}">
      <dsp:nvSpPr>
        <dsp:cNvPr id="0" name=""/>
        <dsp:cNvSpPr/>
      </dsp:nvSpPr>
      <dsp:spPr>
        <a:xfrm>
          <a:off x="519840" y="789840"/>
          <a:ext cx="2134080" cy="2134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Podpora projektů prostřednictvím </a:t>
          </a:r>
          <a:r>
            <a:rPr lang="cs-CZ" sz="1800" b="1" kern="1200" dirty="0">
              <a:solidFill>
                <a:schemeClr val="tx1"/>
              </a:solidFill>
            </a:rPr>
            <a:t>česko-saských euroregionů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19840" y="789840"/>
        <a:ext cx="2134080" cy="2134080"/>
      </dsp:txXfrm>
    </dsp:sp>
    <dsp:sp modelId="{8987ED76-0CF7-4063-A0B5-B17B712B5594}">
      <dsp:nvSpPr>
        <dsp:cNvPr id="0" name=""/>
        <dsp:cNvSpPr/>
      </dsp:nvSpPr>
      <dsp:spPr>
        <a:xfrm>
          <a:off x="2818080" y="789840"/>
          <a:ext cx="2134080" cy="2134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Realizace aktivit v oblasti setkávání, takzvaných projektů </a:t>
          </a:r>
          <a:r>
            <a:rPr lang="cs-CZ" sz="1800" b="1" kern="1200" dirty="0" err="1">
              <a:solidFill>
                <a:schemeClr val="tx1"/>
              </a:solidFill>
            </a:rPr>
            <a:t>people</a:t>
          </a:r>
          <a:r>
            <a:rPr lang="cs-CZ" sz="1800" b="1" kern="1200" dirty="0">
              <a:solidFill>
                <a:schemeClr val="tx1"/>
              </a:solidFill>
            </a:rPr>
            <a:t>-to-</a:t>
          </a:r>
          <a:r>
            <a:rPr lang="cs-CZ" sz="1800" b="1" kern="1200" dirty="0" err="1">
              <a:solidFill>
                <a:schemeClr val="tx1"/>
              </a:solidFill>
            </a:rPr>
            <a:t>people</a:t>
          </a:r>
          <a:r>
            <a:rPr lang="cs-CZ" sz="1800" kern="1200" dirty="0">
              <a:solidFill>
                <a:schemeClr val="tx1"/>
              </a:solidFill>
            </a:rPr>
            <a:t> </a:t>
          </a:r>
        </a:p>
      </dsp:txBody>
      <dsp:txXfrm>
        <a:off x="2818080" y="789840"/>
        <a:ext cx="2134080" cy="2134080"/>
      </dsp:txXfrm>
    </dsp:sp>
    <dsp:sp modelId="{60C5ED52-1DD1-4D16-A6B2-CED36B83DCCF}">
      <dsp:nvSpPr>
        <dsp:cNvPr id="0" name=""/>
        <dsp:cNvSpPr/>
      </dsp:nvSpPr>
      <dsp:spPr>
        <a:xfrm>
          <a:off x="519840" y="3088080"/>
          <a:ext cx="2134080" cy="2134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Cílem je zintenzivnit setkávání a výměnu mezi lidmi ve šech oblastech společenského života</a:t>
          </a:r>
        </a:p>
      </dsp:txBody>
      <dsp:txXfrm>
        <a:off x="519840" y="3088080"/>
        <a:ext cx="2134080" cy="2134080"/>
      </dsp:txXfrm>
    </dsp:sp>
    <dsp:sp modelId="{24A37D75-FBD1-4676-AE88-5CFC361FBF56}">
      <dsp:nvSpPr>
        <dsp:cNvPr id="0" name=""/>
        <dsp:cNvSpPr/>
      </dsp:nvSpPr>
      <dsp:spPr>
        <a:xfrm>
          <a:off x="2818080" y="3088080"/>
          <a:ext cx="2134080" cy="2134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Budování vzájemné důvěry</a:t>
          </a:r>
          <a:r>
            <a:rPr lang="cs-CZ" sz="1800" kern="1200" dirty="0">
              <a:solidFill>
                <a:schemeClr val="tx1"/>
              </a:solidFill>
            </a:rPr>
            <a:t>, zejména podpora mezi občany</a:t>
          </a:r>
        </a:p>
      </dsp:txBody>
      <dsp:txXfrm>
        <a:off x="2818080" y="3088080"/>
        <a:ext cx="2134080" cy="2134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CD877-6B7A-4B11-8C92-CB2F83B3CBB3}">
      <dsp:nvSpPr>
        <dsp:cNvPr id="0" name=""/>
        <dsp:cNvSpPr/>
      </dsp:nvSpPr>
      <dsp:spPr>
        <a:xfrm>
          <a:off x="0" y="295055"/>
          <a:ext cx="707889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Česká republika</a:t>
          </a:r>
          <a:endParaRPr lang="cs-CZ" sz="4000" kern="1200" dirty="0"/>
        </a:p>
      </dsp:txBody>
      <dsp:txXfrm>
        <a:off x="0" y="295055"/>
        <a:ext cx="7078891" cy="1216800"/>
      </dsp:txXfrm>
    </dsp:sp>
    <dsp:sp modelId="{3BE69BC9-CDB1-4A0B-9FD5-3C94D0578CEF}">
      <dsp:nvSpPr>
        <dsp:cNvPr id="0" name=""/>
        <dsp:cNvSpPr/>
      </dsp:nvSpPr>
      <dsp:spPr>
        <a:xfrm>
          <a:off x="0" y="2025045"/>
          <a:ext cx="7078891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5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v"/>
          </a:pPr>
          <a:r>
            <a:rPr lang="cs-CZ" sz="2800" kern="1200" dirty="0"/>
            <a:t>Orgány veřejné správy a jimi zřizované a zakládané organizace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v"/>
          </a:pPr>
          <a:r>
            <a:rPr lang="cs-CZ" sz="2800" kern="1200" dirty="0"/>
            <a:t>Vzdělávací instituce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v"/>
          </a:pPr>
          <a:r>
            <a:rPr lang="cs-CZ" sz="2800" kern="1200" dirty="0"/>
            <a:t>Hospodářské a profesní svazy, komory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v"/>
          </a:pPr>
          <a:r>
            <a:rPr lang="cs-CZ" sz="2800" kern="1200" dirty="0"/>
            <a:t>Nestátní neziskové organizace</a:t>
          </a:r>
        </a:p>
      </dsp:txBody>
      <dsp:txXfrm>
        <a:off x="0" y="2025045"/>
        <a:ext cx="7078891" cy="2287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B0FB1-A1F3-4424-8E00-956343B7A101}">
      <dsp:nvSpPr>
        <dsp:cNvPr id="0" name=""/>
        <dsp:cNvSpPr/>
      </dsp:nvSpPr>
      <dsp:spPr>
        <a:xfrm>
          <a:off x="2796779" y="1391294"/>
          <a:ext cx="1782343" cy="1782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3FEE4D-73B4-4EBA-B1D4-A25B0838A4C8}">
      <dsp:nvSpPr>
        <dsp:cNvPr id="0" name=""/>
        <dsp:cNvSpPr/>
      </dsp:nvSpPr>
      <dsp:spPr>
        <a:xfrm>
          <a:off x="2666816" y="0"/>
          <a:ext cx="2042268" cy="10929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2666816" y="0"/>
        <a:ext cx="2042268" cy="1092925"/>
      </dsp:txXfrm>
    </dsp:sp>
    <dsp:sp modelId="{1A53B084-5E48-407E-A2BC-39AD4446CB03}">
      <dsp:nvSpPr>
        <dsp:cNvPr id="0" name=""/>
        <dsp:cNvSpPr/>
      </dsp:nvSpPr>
      <dsp:spPr>
        <a:xfrm>
          <a:off x="3319599" y="1642667"/>
          <a:ext cx="1782343" cy="1782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9239E3-43F6-46DE-91ED-CF762AF7FB36}">
      <dsp:nvSpPr>
        <dsp:cNvPr id="0" name=""/>
        <dsp:cNvSpPr/>
      </dsp:nvSpPr>
      <dsp:spPr>
        <a:xfrm>
          <a:off x="5043034" y="1038279"/>
          <a:ext cx="2488334" cy="12022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Celkové náklady nesmí přesáhnout </a:t>
          </a:r>
          <a:r>
            <a:rPr lang="cs-CZ" sz="2600" b="1" kern="1200" dirty="0"/>
            <a:t>30 000 EUR</a:t>
          </a:r>
          <a:endParaRPr lang="cs-CZ" sz="2600" kern="1200" dirty="0"/>
        </a:p>
      </dsp:txBody>
      <dsp:txXfrm>
        <a:off x="5043034" y="1038279"/>
        <a:ext cx="2488334" cy="1202218"/>
      </dsp:txXfrm>
    </dsp:sp>
    <dsp:sp modelId="{E6AC0568-0B45-4D79-92AE-56BBA6F3DCAE}">
      <dsp:nvSpPr>
        <dsp:cNvPr id="0" name=""/>
        <dsp:cNvSpPr/>
      </dsp:nvSpPr>
      <dsp:spPr>
        <a:xfrm>
          <a:off x="3448077" y="2208256"/>
          <a:ext cx="1782343" cy="1782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DF2DC3-895D-4A82-8CFA-2B34FD3B82A8}">
      <dsp:nvSpPr>
        <dsp:cNvPr id="0" name=""/>
        <dsp:cNvSpPr/>
      </dsp:nvSpPr>
      <dsp:spPr>
        <a:xfrm>
          <a:off x="5507426" y="2568375"/>
          <a:ext cx="1893739" cy="12841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Dotační sazba </a:t>
          </a:r>
          <a:r>
            <a:rPr lang="cs-CZ" sz="2600" b="1" kern="1200" dirty="0"/>
            <a:t>80%</a:t>
          </a:r>
          <a:endParaRPr lang="cs-CZ" sz="2600" kern="1200" dirty="0"/>
        </a:p>
      </dsp:txBody>
      <dsp:txXfrm>
        <a:off x="5507426" y="2568375"/>
        <a:ext cx="1893739" cy="1284187"/>
      </dsp:txXfrm>
    </dsp:sp>
    <dsp:sp modelId="{A856A08C-055A-4491-B6DC-37A085D112B4}">
      <dsp:nvSpPr>
        <dsp:cNvPr id="0" name=""/>
        <dsp:cNvSpPr/>
      </dsp:nvSpPr>
      <dsp:spPr>
        <a:xfrm>
          <a:off x="3086409" y="2661820"/>
          <a:ext cx="1782343" cy="1782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F2588-4FCA-46FF-81FD-3A4DC8806CE2}">
      <dsp:nvSpPr>
        <dsp:cNvPr id="0" name=""/>
        <dsp:cNvSpPr/>
      </dsp:nvSpPr>
      <dsp:spPr>
        <a:xfrm>
          <a:off x="4690518" y="4289733"/>
          <a:ext cx="2042268" cy="1174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Vlastní podíl 20% </a:t>
          </a:r>
        </a:p>
      </dsp:txBody>
      <dsp:txXfrm>
        <a:off x="4690518" y="4289733"/>
        <a:ext cx="2042268" cy="1174895"/>
      </dsp:txXfrm>
    </dsp:sp>
    <dsp:sp modelId="{260439BB-AAB8-4C81-BE1B-BF9B8CCC9670}">
      <dsp:nvSpPr>
        <dsp:cNvPr id="0" name=""/>
        <dsp:cNvSpPr/>
      </dsp:nvSpPr>
      <dsp:spPr>
        <a:xfrm>
          <a:off x="2507148" y="2661820"/>
          <a:ext cx="1782343" cy="1782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D4E6FB-90FA-4ABD-BEAD-B46B3D400746}">
      <dsp:nvSpPr>
        <dsp:cNvPr id="0" name=""/>
        <dsp:cNvSpPr/>
      </dsp:nvSpPr>
      <dsp:spPr>
        <a:xfrm>
          <a:off x="643114" y="4289733"/>
          <a:ext cx="2042268" cy="1174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Maximální výše dotace </a:t>
          </a:r>
          <a:br>
            <a:rPr lang="cs-CZ" sz="2600" kern="1200"/>
          </a:br>
          <a:r>
            <a:rPr lang="cs-CZ" sz="2600" kern="1200"/>
            <a:t>20 000,00 €</a:t>
          </a:r>
        </a:p>
      </dsp:txBody>
      <dsp:txXfrm>
        <a:off x="643114" y="4289733"/>
        <a:ext cx="2042268" cy="1174895"/>
      </dsp:txXfrm>
    </dsp:sp>
    <dsp:sp modelId="{311B9970-F156-4E6D-B5B9-2D4361924586}">
      <dsp:nvSpPr>
        <dsp:cNvPr id="0" name=""/>
        <dsp:cNvSpPr/>
      </dsp:nvSpPr>
      <dsp:spPr>
        <a:xfrm>
          <a:off x="2145481" y="2208256"/>
          <a:ext cx="1782343" cy="1782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588A7F-A5D3-47B4-A382-EC743A395C59}">
      <dsp:nvSpPr>
        <dsp:cNvPr id="0" name=""/>
        <dsp:cNvSpPr/>
      </dsp:nvSpPr>
      <dsp:spPr>
        <a:xfrm>
          <a:off x="-25264" y="2568375"/>
          <a:ext cx="1893739" cy="12841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Princip zpětného proplácení</a:t>
          </a:r>
        </a:p>
      </dsp:txBody>
      <dsp:txXfrm>
        <a:off x="-25264" y="2568375"/>
        <a:ext cx="1893739" cy="1284187"/>
      </dsp:txXfrm>
    </dsp:sp>
    <dsp:sp modelId="{15526391-A0B5-4E0F-884F-4699DE61F8FD}">
      <dsp:nvSpPr>
        <dsp:cNvPr id="0" name=""/>
        <dsp:cNvSpPr/>
      </dsp:nvSpPr>
      <dsp:spPr>
        <a:xfrm>
          <a:off x="2273958" y="1642667"/>
          <a:ext cx="1782343" cy="1782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D4C5F2-5402-4FA0-98CE-42AED415478F}">
      <dsp:nvSpPr>
        <dsp:cNvPr id="0" name=""/>
        <dsp:cNvSpPr/>
      </dsp:nvSpPr>
      <dsp:spPr>
        <a:xfrm>
          <a:off x="123264" y="1038279"/>
          <a:ext cx="1930872" cy="12022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Neinvestiční projekty</a:t>
          </a:r>
        </a:p>
      </dsp:txBody>
      <dsp:txXfrm>
        <a:off x="123264" y="1038279"/>
        <a:ext cx="1930872" cy="1202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DFFD9-0849-4271-B0E3-D5646A582DBD}">
      <dsp:nvSpPr>
        <dsp:cNvPr id="0" name=""/>
        <dsp:cNvSpPr/>
      </dsp:nvSpPr>
      <dsp:spPr>
        <a:xfrm>
          <a:off x="813349" y="0"/>
          <a:ext cx="5120640" cy="51206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31451-EAF7-4C05-8686-B4C9FFD9EE57}">
      <dsp:nvSpPr>
        <dsp:cNvPr id="0" name=""/>
        <dsp:cNvSpPr/>
      </dsp:nvSpPr>
      <dsp:spPr>
        <a:xfrm>
          <a:off x="3373669" y="512772"/>
          <a:ext cx="3328416" cy="4330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Snížení administrativní zátěže</a:t>
          </a:r>
        </a:p>
      </dsp:txBody>
      <dsp:txXfrm>
        <a:off x="3373669" y="512772"/>
        <a:ext cx="3328416" cy="433054"/>
      </dsp:txXfrm>
    </dsp:sp>
    <dsp:sp modelId="{FC217E95-3EFD-4138-B957-53AB88CCA705}">
      <dsp:nvSpPr>
        <dsp:cNvPr id="0" name=""/>
        <dsp:cNvSpPr/>
      </dsp:nvSpPr>
      <dsp:spPr>
        <a:xfrm>
          <a:off x="3373669" y="999958"/>
          <a:ext cx="3328416" cy="4330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Urychlení kontroly</a:t>
          </a:r>
        </a:p>
      </dsp:txBody>
      <dsp:txXfrm>
        <a:off x="3373669" y="999958"/>
        <a:ext cx="3328416" cy="433054"/>
      </dsp:txXfrm>
    </dsp:sp>
    <dsp:sp modelId="{7D8772A7-8361-46F4-A7F5-CF1DE3E18787}">
      <dsp:nvSpPr>
        <dsp:cNvPr id="0" name=""/>
        <dsp:cNvSpPr/>
      </dsp:nvSpPr>
      <dsp:spPr>
        <a:xfrm>
          <a:off x="3373669" y="1487144"/>
          <a:ext cx="3328416" cy="4330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Snížení chybovosti</a:t>
          </a:r>
        </a:p>
      </dsp:txBody>
      <dsp:txXfrm>
        <a:off x="3373669" y="1487144"/>
        <a:ext cx="3328416" cy="433054"/>
      </dsp:txXfrm>
    </dsp:sp>
    <dsp:sp modelId="{A3B9938C-348F-47E9-98AF-6EEC55829BF6}">
      <dsp:nvSpPr>
        <dsp:cNvPr id="0" name=""/>
        <dsp:cNvSpPr/>
      </dsp:nvSpPr>
      <dsp:spPr>
        <a:xfrm>
          <a:off x="3373669" y="1974330"/>
          <a:ext cx="3328416" cy="4330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Urychlení proplacení dotace</a:t>
          </a:r>
        </a:p>
      </dsp:txBody>
      <dsp:txXfrm>
        <a:off x="3373669" y="1974330"/>
        <a:ext cx="3328416" cy="433054"/>
      </dsp:txXfrm>
    </dsp:sp>
    <dsp:sp modelId="{FB27509E-76C8-4C6A-B8C7-73FCA7EF267E}">
      <dsp:nvSpPr>
        <dsp:cNvPr id="0" name=""/>
        <dsp:cNvSpPr/>
      </dsp:nvSpPr>
      <dsp:spPr>
        <a:xfrm>
          <a:off x="3400629" y="2461516"/>
          <a:ext cx="3274495" cy="7695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highlight>
                <a:srgbClr val="FFFF00"/>
              </a:highlight>
            </a:rPr>
            <a:t>! </a:t>
          </a:r>
          <a:r>
            <a:rPr lang="cs-CZ" sz="1600" kern="1200" dirty="0">
              <a:highlight>
                <a:srgbClr val="FFFF00"/>
              </a:highlight>
            </a:rPr>
            <a:t>Po realizaci projektu </a:t>
          </a:r>
          <a:r>
            <a:rPr lang="cs-CZ" sz="1600" b="1" kern="1200" dirty="0">
              <a:highlight>
                <a:srgbClr val="FFFF00"/>
              </a:highlight>
            </a:rPr>
            <a:t>NEBUDOU KONTROLOVÁNY ÚČETNÍ DOKLADY</a:t>
          </a:r>
          <a:endParaRPr lang="cs-CZ" sz="1600" kern="1200" dirty="0">
            <a:highlight>
              <a:srgbClr val="FFFF00"/>
            </a:highlight>
          </a:endParaRPr>
        </a:p>
      </dsp:txBody>
      <dsp:txXfrm>
        <a:off x="3400629" y="2461516"/>
        <a:ext cx="3274495" cy="769532"/>
      </dsp:txXfrm>
    </dsp:sp>
    <dsp:sp modelId="{67D60C04-5BE8-4BA6-A0FA-0554AD25D040}">
      <dsp:nvSpPr>
        <dsp:cNvPr id="0" name=""/>
        <dsp:cNvSpPr/>
      </dsp:nvSpPr>
      <dsp:spPr>
        <a:xfrm>
          <a:off x="3373669" y="3285181"/>
          <a:ext cx="3328416" cy="4330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/>
            <a:t>⇩⇩⇩⇩</a:t>
          </a:r>
        </a:p>
      </dsp:txBody>
      <dsp:txXfrm>
        <a:off x="3373669" y="3285181"/>
        <a:ext cx="3328416" cy="433054"/>
      </dsp:txXfrm>
    </dsp:sp>
    <dsp:sp modelId="{E2F89899-F62B-440D-B239-C9D99340A9ED}">
      <dsp:nvSpPr>
        <dsp:cNvPr id="0" name=""/>
        <dsp:cNvSpPr/>
      </dsp:nvSpPr>
      <dsp:spPr>
        <a:xfrm>
          <a:off x="3409982" y="3977639"/>
          <a:ext cx="3237150" cy="7813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highlight>
                <a:srgbClr val="FFFF00"/>
              </a:highlight>
            </a:rPr>
            <a:t>Pouze </a:t>
          </a:r>
          <a:r>
            <a:rPr lang="cs-CZ" sz="1600" b="1" kern="1200" dirty="0">
              <a:highlight>
                <a:srgbClr val="FFFF00"/>
              </a:highlight>
            </a:rPr>
            <a:t>ZÁVĚREČNÁ ZPRÁVA, PREZENČNÍ LISTINA, FOTODOKUMENTACE </a:t>
          </a:r>
        </a:p>
      </dsp:txBody>
      <dsp:txXfrm>
        <a:off x="3409982" y="3977639"/>
        <a:ext cx="3237150" cy="781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969-F17C-4676-B1DB-D96B7B076355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414-E65D-4C4F-B4C1-C46677A07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5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4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1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 cstate="print"/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dirty="0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dirty="0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871133" y="3789363"/>
            <a:ext cx="9611784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692150"/>
            <a:ext cx="342053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531" y="4581128"/>
            <a:ext cx="9409045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531" y="1988840"/>
            <a:ext cx="9710869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5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dirty="0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dirty="0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18" y="620713"/>
            <a:ext cx="268816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6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0A5-69DA-4860-B8F6-7D43D8B60A3E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7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095F-28A3-4353-8480-84DC37544ED2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3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188C-DFC9-472C-BAD8-98E17F05EEFF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35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45CC-8338-4A16-824F-F10D3A400C50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73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921-3F31-45D6-BD9E-C630C9F1A027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173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893D-A21D-43B9-B4FA-CEB5EAEA4263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86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1D92-CEBF-4CDA-853C-821BA09AFD75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8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B3E2-EF39-4276-9139-89E988E8D8E3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39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6C4-78DF-46D0-8DC4-C15CCB9C01EC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Taxativní výčet bude přílohou Realizačního dokumentu FMP.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497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DF98-1C45-4F80-9547-8DD6A85B2CFC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80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D40B-B472-4F14-86E2-0ACB5B428B73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Taxativní výčet bude přílohou Realizačního dokumentu FMP.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45D8-3AFE-4054-B3D8-06959702CF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31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6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3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9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4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9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1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4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5" r:id="rId2"/>
    <p:sldLayoutId id="2147485936" r:id="rId3"/>
    <p:sldLayoutId id="2147485937" r:id="rId4"/>
    <p:sldLayoutId id="2147485938" r:id="rId5"/>
    <p:sldLayoutId id="2147485939" r:id="rId6"/>
    <p:sldLayoutId id="2147485940" r:id="rId7"/>
    <p:sldLayoutId id="2147485941" r:id="rId8"/>
    <p:sldLayoutId id="2147485942" r:id="rId9"/>
    <p:sldLayoutId id="2147485943" r:id="rId10"/>
    <p:sldLayoutId id="2147485944" r:id="rId11"/>
    <p:sldLayoutId id="2147485945" r:id="rId12"/>
    <p:sldLayoutId id="2147485946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B274C3-EA5C-4D49-8DDE-3C679B6DD870}" type="datetimeFigureOut">
              <a:rPr lang="cs-CZ" smtClean="0"/>
              <a:pPr/>
              <a:t>14.02.2023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6EAF849-F977-41ED-9F40-90D4CAF37E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5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egion-erzgebirge.de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www.euroreg.cz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-cz2027.eu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5D7CBE6-4C8C-4063-53DA-6A0B636C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Program spolupráce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SASKO </a:t>
            </a:r>
            <a:br>
              <a:rPr lang="cs-CZ" sz="3600" dirty="0"/>
            </a:br>
            <a:r>
              <a:rPr lang="cs-CZ" sz="3600" dirty="0"/>
              <a:t>-</a:t>
            </a:r>
            <a:br>
              <a:rPr lang="cs-CZ" sz="3600" dirty="0"/>
            </a:br>
            <a:r>
              <a:rPr lang="cs-CZ" sz="3600" dirty="0"/>
              <a:t> ČESKO</a:t>
            </a:r>
            <a:br>
              <a:rPr lang="cs-CZ" sz="3600" dirty="0"/>
            </a:br>
            <a:r>
              <a:rPr lang="cs-CZ" sz="3600" dirty="0"/>
              <a:t>2021–2027</a:t>
            </a:r>
            <a:endParaRPr lang="cs-CZ" cap="all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BAD49AA-83F1-5DF7-8596-5294FB666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85" y="2012747"/>
            <a:ext cx="7315200" cy="3229452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25F22C-C161-653B-428F-D1D6B4594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86" y="5059294"/>
            <a:ext cx="2052183" cy="1512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B2319C1-2DCA-B2C9-F53B-3DC57EFC3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65" y="96452"/>
            <a:ext cx="4230624" cy="183794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ACC83C2-9A85-30A7-67BD-A6C0925B7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31" y="-379933"/>
            <a:ext cx="7418832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8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2D687-7616-80D8-B013-065D2829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Podporované aktivity 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375891FA-B660-4874-2911-16DB457B6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5038" y="774441"/>
            <a:ext cx="7755989" cy="5300922"/>
          </a:xfrm>
        </p:spPr>
        <p:txBody>
          <a:bodyPr>
            <a:normAutofit fontScale="925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organizace a realizace </a:t>
            </a:r>
            <a:r>
              <a:rPr lang="cs-CZ" sz="2400" b="1" i="0" u="none" strike="noStrike" baseline="0" dirty="0">
                <a:solidFill>
                  <a:srgbClr val="000000"/>
                </a:solidFill>
              </a:rPr>
              <a:t>přeshraničních akcí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, jakou jsou workshopy,    semináře, konference, informační akce, výměny zkušeností, síťovací setkání, soutěže, sportovní a kulturní akce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výměny skupin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, především výměny skupin dětí, mládeže, studentů a žáků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vzdělávací opatření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včetně jazykových modulů pro zvýšení jazykové vybavenosti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projekty zaměřené na publicitu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v rámci setkávání, jako je vypracování vícejazyčných publikací a informačních materiálů či společných informačních a komunikačních systémů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D92CDA-8FFB-5F0D-F50B-72C99099A7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420" y="388992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9CC25-900D-818D-1944-A7E10FD7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95" y="896672"/>
            <a:ext cx="2891497" cy="4450458"/>
          </a:xfrm>
        </p:spPr>
        <p:txBody>
          <a:bodyPr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cap="small" dirty="0"/>
              <a:t>ZÁKLADNÍ</a:t>
            </a:r>
            <a:br>
              <a:rPr lang="cs-CZ" cap="small" dirty="0"/>
            </a:br>
            <a:r>
              <a:rPr lang="cs-CZ" cap="small" dirty="0"/>
              <a:t>ZNAKY</a:t>
            </a:r>
            <a:br>
              <a:rPr lang="cs-CZ" cap="small" dirty="0"/>
            </a:br>
            <a:r>
              <a:rPr lang="cs-CZ" cap="small" dirty="0"/>
              <a:t>FMP</a:t>
            </a:r>
            <a:br>
              <a:rPr lang="cs-CZ" cap="small" dirty="0"/>
            </a:b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Splnění min.3 kritérií přeshraniční spolupráce</a:t>
            </a:r>
            <a:b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b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Společná příprava</a:t>
            </a:r>
            <a:b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Společná realizace</a:t>
            </a:r>
            <a:b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Společný personál</a:t>
            </a:r>
            <a:b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lang="cs-CZ" cap="small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365968D-3D81-018F-0771-E0C6C95134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563848"/>
              </p:ext>
            </p:extLst>
          </p:nvPr>
        </p:nvGraphicFramePr>
        <p:xfrm>
          <a:off x="3569333" y="136849"/>
          <a:ext cx="7506104" cy="546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37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2783D-6EED-2D38-C38E-AFE1599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31961" cy="460118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Princip zjednodušeného vykazování nákladů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4E89B-E139-B14A-ED84-8F6F94784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5038" y="604746"/>
            <a:ext cx="7889137" cy="56393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600" dirty="0">
                <a:solidFill>
                  <a:schemeClr val="tx1"/>
                </a:solidFill>
              </a:rPr>
              <a:t>Podle článku 25 odst. 3 nařízení (EU) 2021/1059  je </a:t>
            </a:r>
            <a:r>
              <a:rPr lang="cs-CZ" sz="2600" b="1" dirty="0">
                <a:solidFill>
                  <a:schemeClr val="tx1"/>
                </a:solidFill>
              </a:rPr>
              <a:t>povinné proplácení </a:t>
            </a:r>
            <a:r>
              <a:rPr lang="cs-CZ" sz="2600" dirty="0">
                <a:solidFill>
                  <a:schemeClr val="tx1"/>
                </a:solidFill>
              </a:rPr>
              <a:t>způsobilých výdajů ve FMP na základě </a:t>
            </a:r>
            <a:r>
              <a:rPr lang="cs-CZ" sz="2600" b="1" dirty="0">
                <a:solidFill>
                  <a:schemeClr val="tx1"/>
                </a:solidFill>
              </a:rPr>
              <a:t>zjednodušeného vykazování nákladů </a:t>
            </a:r>
            <a:r>
              <a:rPr lang="cs-CZ" sz="2600" dirty="0">
                <a:solidFill>
                  <a:schemeClr val="tx1"/>
                </a:solidFill>
              </a:rPr>
              <a:t>(ZVN)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600" cap="all" dirty="0">
                <a:solidFill>
                  <a:schemeClr val="tx1"/>
                </a:solidFill>
              </a:rPr>
              <a:t>Jednotkové náklady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600" cap="all" dirty="0">
                <a:solidFill>
                  <a:schemeClr val="tx1"/>
                </a:solidFill>
              </a:rPr>
              <a:t>Návrhový rozpočet </a:t>
            </a:r>
          </a:p>
          <a:p>
            <a:pPr marL="0" indent="0">
              <a:buNone/>
            </a:pPr>
            <a:endParaRPr lang="cs-CZ" sz="2600" cap="all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cs-CZ" sz="2600" b="1" dirty="0">
                <a:solidFill>
                  <a:schemeClr val="tx1"/>
                </a:solidFill>
              </a:rPr>
              <a:t>Dle typů projektů existuje návrh, aby proplácení výdajů probíhalo dvěma způsoby: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tx1"/>
                </a:solidFill>
              </a:rPr>
              <a:t>projekty zaměřené na setkávání s prokazatelným  počtem účastníků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tx1"/>
                </a:solidFill>
              </a:rPr>
              <a:t>ostatní projekty zaměřené na setkávání</a:t>
            </a:r>
          </a:p>
          <a:p>
            <a:pPr>
              <a:buFont typeface="Wingdings 2" panose="05020102010507070707" pitchFamily="18" charset="2"/>
              <a:buChar char=""/>
            </a:pP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1155EDD-0FE2-9BE8-17FE-E3A5326D24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305" y="329404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2783D-6EED-2D38-C38E-AFE1599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31961" cy="460118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Princip zjednodušeného vykazování nákladů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0EA2A03-4C2B-6C30-B98E-9E8BD3AAD9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2231894"/>
              </p:ext>
            </p:extLst>
          </p:nvPr>
        </p:nvGraphicFramePr>
        <p:xfrm>
          <a:off x="3867911" y="868680"/>
          <a:ext cx="7515435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6B6F1-BCE4-C2EC-0025-37054B44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435" y="6159640"/>
            <a:ext cx="11202405" cy="56183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1155EDD-0FE2-9BE8-17FE-E3A5326D24A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8313" y="333136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F57AA-C1AC-1D27-3740-56F9EA4C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8408"/>
            <a:ext cx="3323659" cy="4601183"/>
          </a:xfrm>
        </p:spPr>
        <p:txBody>
          <a:bodyPr>
            <a:normAutofit/>
          </a:bodyPr>
          <a:lstStyle/>
          <a:p>
            <a:r>
              <a:rPr lang="cs-CZ" dirty="0"/>
              <a:t>1. Model vykazování </a:t>
            </a:r>
            <a:br>
              <a:rPr lang="cs-CZ" dirty="0"/>
            </a:br>
            <a:r>
              <a:rPr lang="cs-CZ" dirty="0"/>
              <a:t>dle typu projektu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Jednotkové náklady</a:t>
            </a:r>
            <a:br>
              <a:rPr lang="cs-CZ" dirty="0"/>
            </a:br>
            <a:br>
              <a:rPr lang="cs-CZ" dirty="0"/>
            </a:br>
            <a:r>
              <a:rPr lang="cs-CZ" sz="2200" dirty="0"/>
              <a:t>Ověřitelný počet účastníků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FA770-59E5-2337-9F22-7EAE9446F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2245" y="1416406"/>
            <a:ext cx="8213028" cy="5122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Metoda výpočtu = Měrná jednotka = </a:t>
            </a:r>
            <a:r>
              <a:rPr lang="cs-CZ" b="1" dirty="0">
                <a:solidFill>
                  <a:schemeClr val="tx1"/>
                </a:solidFill>
              </a:rPr>
              <a:t>OSOBODEN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(počet osob x počet dní)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</a:rPr>
              <a:t>Nepředkládá se rozpočet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Sazba dle typu akce = </a:t>
            </a:r>
            <a:r>
              <a:rPr lang="cs-CZ" b="1" dirty="0">
                <a:solidFill>
                  <a:schemeClr val="tx1"/>
                </a:solidFill>
              </a:rPr>
              <a:t>JEDNOTKOVÝ NÁKLAD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(setkávací projekty, vzdělávací projekty, konference)</a:t>
            </a:r>
          </a:p>
          <a:p>
            <a:pPr marL="0" indent="0" algn="ctr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osobní náklady (náklady na zaměstnance)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kancelářské a administrativní náklady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náklady na cestování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náklady na externí odborné poradenství a služby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povinná propagační opatření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výdaje na vybavení</a:t>
            </a:r>
          </a:p>
          <a:p>
            <a:pPr marL="0" indent="0" algn="ctr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127658-B4DE-7C09-5F64-558D115D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245" y="6356350"/>
            <a:ext cx="8371649" cy="365125"/>
          </a:xfrm>
        </p:spPr>
        <p:txBody>
          <a:bodyPr/>
          <a:lstStyle/>
          <a:p>
            <a:r>
              <a:rPr lang="cs-CZ" dirty="0"/>
              <a:t>Následující přehled je pouze ilustrativní pro představu, jak budou pravděpodobně způsobilé náklady ve FMP vypadat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E1D61C-2EA8-D9DD-0F3C-AA73C240C1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385" y="383950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9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F57AA-C1AC-1D27-3740-56F9EA4C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3" y="778604"/>
            <a:ext cx="3323659" cy="4601183"/>
          </a:xfrm>
        </p:spPr>
        <p:txBody>
          <a:bodyPr>
            <a:normAutofit/>
          </a:bodyPr>
          <a:lstStyle/>
          <a:p>
            <a:r>
              <a:rPr lang="cs-CZ" dirty="0"/>
              <a:t>Příklad</a:t>
            </a:r>
            <a:br>
              <a:rPr lang="cs-CZ" dirty="0"/>
            </a:br>
            <a:r>
              <a:rPr lang="cs-CZ" dirty="0"/>
              <a:t>vykazování ZVN</a:t>
            </a:r>
            <a:br>
              <a:rPr lang="cs-CZ" dirty="0"/>
            </a:br>
            <a:r>
              <a:rPr lang="cs-CZ" dirty="0"/>
              <a:t>Jednotkové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FA770-59E5-2337-9F22-7EAE9446F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815924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Příklad: </a:t>
            </a:r>
            <a:r>
              <a:rPr lang="cs-CZ" u="sng" dirty="0">
                <a:solidFill>
                  <a:schemeClr val="tx1"/>
                </a:solidFill>
              </a:rPr>
              <a:t>Konference</a:t>
            </a:r>
            <a:r>
              <a:rPr lang="cs-CZ" dirty="0">
                <a:solidFill>
                  <a:schemeClr val="tx1"/>
                </a:solidFill>
              </a:rPr>
              <a:t>  50 osob x 3 dny = </a:t>
            </a:r>
            <a:r>
              <a:rPr lang="cs-CZ" b="1" dirty="0">
                <a:solidFill>
                  <a:schemeClr val="tx1"/>
                </a:solidFill>
              </a:rPr>
              <a:t>150 osobodní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150 x </a:t>
            </a:r>
            <a:r>
              <a:rPr lang="cs-CZ" b="1" dirty="0">
                <a:solidFill>
                  <a:srgbClr val="FF0000"/>
                </a:solidFill>
              </a:rPr>
              <a:t>72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b="1" dirty="0">
                <a:solidFill>
                  <a:schemeClr val="tx1"/>
                </a:solidFill>
              </a:rPr>
              <a:t>10 800 EUR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 způsobilé výdaje)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Personální náklady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Kancelářské náklady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Cestovní náklady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Externí služby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Povinná publicita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Náklady na vybavení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ighlight>
                  <a:srgbClr val="FFFF00"/>
                </a:highlight>
              </a:rPr>
              <a:t>Ukončení projektu dle prezenční listiny </a:t>
            </a:r>
            <a:r>
              <a:rPr lang="cs-CZ" b="1" u="sng" dirty="0">
                <a:solidFill>
                  <a:schemeClr val="tx1"/>
                </a:solidFill>
                <a:highlight>
                  <a:srgbClr val="FFFF00"/>
                </a:highlight>
              </a:rPr>
              <a:t>45 osobx3=135 osobodní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tx1"/>
                </a:solidFill>
                <a:highlight>
                  <a:srgbClr val="FFFF00"/>
                </a:highlight>
              </a:rPr>
              <a:t>135x</a:t>
            </a:r>
            <a:r>
              <a:rPr lang="cs-CZ" b="1" u="sng" dirty="0">
                <a:solidFill>
                  <a:srgbClr val="FF0000"/>
                </a:solidFill>
                <a:highlight>
                  <a:srgbClr val="FFFF00"/>
                </a:highlight>
              </a:rPr>
              <a:t>72</a:t>
            </a:r>
            <a:r>
              <a:rPr lang="cs-CZ" b="1" u="sng" dirty="0">
                <a:solidFill>
                  <a:schemeClr val="tx1"/>
                </a:solidFill>
                <a:highlight>
                  <a:srgbClr val="FFFF00"/>
                </a:highlight>
              </a:rPr>
              <a:t>=9 720 způsobilé výdaje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ighlight>
                  <a:srgbClr val="FFFF00"/>
                </a:highlight>
              </a:rPr>
              <a:t>7 776 EUR proplacení dotace 80%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CFFAD2-65FB-DC64-8CA0-8C9981D8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4880" y="6356350"/>
            <a:ext cx="7973342" cy="365125"/>
          </a:xfrm>
        </p:spPr>
        <p:txBody>
          <a:bodyPr/>
          <a:lstStyle/>
          <a:p>
            <a:r>
              <a:rPr lang="cs-CZ" dirty="0"/>
              <a:t>Následující příklad pouze ilustrativní pro orientační představu výpočtu jednorázové částky k proplacení.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7633D5-BB38-AC9C-0F2F-1E2285EEB6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474" y="4147418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F57AA-C1AC-1D27-3740-56F9EA4C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" y="675740"/>
            <a:ext cx="3323659" cy="4601183"/>
          </a:xfrm>
        </p:spPr>
        <p:txBody>
          <a:bodyPr/>
          <a:lstStyle/>
          <a:p>
            <a:r>
              <a:rPr lang="cs-CZ" dirty="0"/>
              <a:t>2.Model vykazování dle typu projektu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Návrhový rozpočet</a:t>
            </a:r>
            <a:br>
              <a:rPr lang="cs-CZ" dirty="0"/>
            </a:br>
            <a:br>
              <a:rPr lang="cs-CZ" dirty="0"/>
            </a:br>
            <a:r>
              <a:rPr lang="cs-CZ" sz="2400" dirty="0"/>
              <a:t>Projekty pro širokou veřejnost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FA770-59E5-2337-9F22-7EAE9446F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6577" y="0"/>
            <a:ext cx="8208865" cy="740445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sz="2600" b="1" dirty="0">
                <a:solidFill>
                  <a:schemeClr val="accent1">
                    <a:lumMod val="50000"/>
                  </a:schemeClr>
                </a:solidFill>
              </a:rPr>
              <a:t>Festivaly, koncerty, trhy, veřejné oslavy, dožínky, sportovní aktivity hromadné povahy bez přihlášení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Zahrnutí nákladů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 za základě </a:t>
            </a:r>
            <a:r>
              <a:rPr lang="cs-CZ" sz="1800" b="1" dirty="0">
                <a:solidFill>
                  <a:schemeClr val="tx1"/>
                </a:solidFill>
              </a:rPr>
              <a:t>referenčních sazeb </a:t>
            </a:r>
            <a:r>
              <a:rPr lang="cs-CZ" sz="1800" dirty="0">
                <a:solidFill>
                  <a:schemeClr val="tx1"/>
                </a:solidFill>
              </a:rPr>
              <a:t>(katalog cen)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prostřednictvím předložení tří cenových srovnání nebo vhodného průzkumu trhu</a:t>
            </a:r>
          </a:p>
          <a:p>
            <a:pPr marL="0" indent="0" algn="ctr">
              <a:buNone/>
            </a:pPr>
            <a:r>
              <a:rPr lang="cs-CZ" sz="2200" b="1" dirty="0">
                <a:solidFill>
                  <a:schemeClr val="tx1"/>
                </a:solidFill>
              </a:rPr>
              <a:t>Žadatel předkládá návrh </a:t>
            </a:r>
            <a:r>
              <a:rPr lang="cs-CZ" sz="2200" b="1" dirty="0" err="1">
                <a:solidFill>
                  <a:schemeClr val="tx1"/>
                </a:solidFill>
              </a:rPr>
              <a:t>rozpočtu</a:t>
            </a:r>
            <a:r>
              <a:rPr lang="cs-CZ" sz="2200" b="1" dirty="0" err="1">
                <a:solidFill>
                  <a:schemeClr val="tx1"/>
                </a:solidFill>
                <a:ea typeface="Yu Gothic UI Semibold" panose="020B0700000000000000" pitchFamily="34" charset="-128"/>
              </a:rPr>
              <a:t>→kontrola</a:t>
            </a:r>
            <a:endParaRPr lang="cs-CZ" sz="2200" b="1" dirty="0">
              <a:solidFill>
                <a:schemeClr val="tx1"/>
              </a:solidFill>
              <a:ea typeface="Yu Gothic UI Semibold" panose="020B0700000000000000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</a:rPr>
              <a:t>náklady na externí odborné poradenství a služby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</a:rPr>
              <a:t>povinná propagační opatření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</a:rPr>
              <a:t>výdaje na vybavení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</a:rPr>
              <a:t>Ostatní náklady ve formě paušálů ( personální, režijní, cestovné)</a:t>
            </a:r>
            <a:b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</a:rPr>
            </a:br>
            <a: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</a:rPr>
              <a:t>⇨</a:t>
            </a:r>
            <a: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  <a:sym typeface="Wingdings 2" panose="05020102010507070707" pitchFamily="18" charset="2"/>
              </a:rPr>
              <a:t>odsouhlasení jednorázové platby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chemeClr val="tx1"/>
                </a:solidFill>
                <a:ea typeface="Yu Gothic UI Semibold" panose="020B0700000000000000" pitchFamily="34" charset="-128"/>
                <a:sym typeface="Wingdings 2" panose="05020102010507070707" pitchFamily="18" charset="2"/>
              </a:rPr>
              <a:t>Ukončení projektu = závěrečná zpráva, fotodokumentace, doklad o uskutečnění projektu</a:t>
            </a:r>
          </a:p>
          <a:p>
            <a:pPr marL="0" indent="0" algn="ctr">
              <a:buNone/>
            </a:pPr>
            <a:r>
              <a:rPr lang="cs-CZ" sz="2300" b="1" dirty="0">
                <a:highlight>
                  <a:srgbClr val="FFFF00"/>
                </a:highlight>
                <a:ea typeface="Yu Gothic UI Semibold" panose="020B0700000000000000" pitchFamily="34" charset="-128"/>
                <a:sym typeface="Wingdings 2" panose="05020102010507070707" pitchFamily="18" charset="2"/>
              </a:rPr>
              <a:t>Účetní doklady nejsou předmětem kontroly!</a:t>
            </a:r>
          </a:p>
          <a:p>
            <a:pPr marL="0" indent="0" algn="ctr">
              <a:buNone/>
            </a:pPr>
            <a:endParaRPr lang="cs-CZ" sz="2300" dirty="0">
              <a:ea typeface="Yu Gothic UI Semibold" panose="020B0700000000000000" pitchFamily="34" charset="-128"/>
              <a:sym typeface="Wingdings 2" panose="05020102010507070707" pitchFamily="18" charset="2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2A62E6-0667-2EDD-0503-D05055FF74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970" y="473570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60DC2-13AA-ADDC-D60A-41871F9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POSTUPY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5" name="Zástupný obsah 14" descr="Kalendář na měsíc">
            <a:extLst>
              <a:ext uri="{FF2B5EF4-FFF2-40B4-BE49-F238E27FC236}">
                <a16:creationId xmlns:a16="http://schemas.microsoft.com/office/drawing/2014/main" id="{5159DD14-F319-59BC-87A8-429981CD4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397" y="3568998"/>
            <a:ext cx="914400" cy="914400"/>
          </a:xfrm>
        </p:spPr>
      </p:pic>
      <p:pic>
        <p:nvPicPr>
          <p:cNvPr id="17" name="Grafický objekt 16" descr="Marketing">
            <a:extLst>
              <a:ext uri="{FF2B5EF4-FFF2-40B4-BE49-F238E27FC236}">
                <a16:creationId xmlns:a16="http://schemas.microsoft.com/office/drawing/2014/main" id="{B6879EB5-8D5A-DB2C-114A-06D0FB99C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997" y="3568998"/>
            <a:ext cx="914400" cy="914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88947F9-3E0C-E00E-9B43-F402BF400558}"/>
              </a:ext>
            </a:extLst>
          </p:cNvPr>
          <p:cNvSpPr txBox="1"/>
          <p:nvPr/>
        </p:nvSpPr>
        <p:spPr>
          <a:xfrm>
            <a:off x="3582954" y="755780"/>
            <a:ext cx="7912359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latin typeface="+mj-lt"/>
              </a:rPr>
              <a:t>Euroregiony zajišťují</a:t>
            </a:r>
          </a:p>
          <a:p>
            <a:endParaRPr lang="cs-CZ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poradenství žadatelům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přijímání žádostí (online)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kontrola žádostí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formální kontrolu a posouzení odborné způsobilosti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hodnocení přeshraniční kvality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uzavření smlouvy o poskytnutí dotace mezi konečným příjemcem a správcem fondu</a:t>
            </a:r>
            <a:endParaRPr lang="cs-CZ" dirty="0"/>
          </a:p>
          <a:p>
            <a:pPr algn="ctr"/>
            <a:r>
              <a:rPr lang="cs-CZ" b="1" dirty="0"/>
              <a:t>! </a:t>
            </a:r>
            <a:r>
              <a:rPr lang="cs-CZ" sz="2000" b="1" dirty="0"/>
              <a:t>Konečné rozhodnutí o projektové žádosti přijímá binacionální obsazený lokální řídící výbor euroregionů</a:t>
            </a:r>
          </a:p>
          <a:p>
            <a:pPr algn="ctr"/>
            <a:endParaRPr lang="cs-CZ" sz="2000" dirty="0"/>
          </a:p>
          <a:p>
            <a:r>
              <a:rPr lang="cs-CZ" sz="2400" dirty="0">
                <a:highlight>
                  <a:srgbClr val="FFFF00"/>
                </a:highlight>
              </a:rPr>
              <a:t>Předpokládané vyhlášení 1.výzvy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duben 2023 </a:t>
            </a:r>
            <a:r>
              <a:rPr lang="cs-CZ" b="1" dirty="0">
                <a:ea typeface="Yu Gothic UI Semibold" panose="020B0700000000000000" pitchFamily="34" charset="-128"/>
              </a:rPr>
              <a:t>⇨ konec června zasedání LŘV</a:t>
            </a:r>
          </a:p>
          <a:p>
            <a:r>
              <a:rPr lang="cs-CZ" b="1" dirty="0">
                <a:ea typeface="Yu Gothic UI Semibold" panose="020B0700000000000000" pitchFamily="34" charset="-128"/>
              </a:rPr>
              <a:t>      (červenec 2023⇨ konec září zasedání LŘV)</a:t>
            </a:r>
          </a:p>
          <a:p>
            <a:endParaRPr lang="cs-CZ" dirty="0">
              <a:ea typeface="Yu Gothic UI Semibold" panose="020B0700000000000000" pitchFamily="34" charset="-128"/>
            </a:endParaRPr>
          </a:p>
          <a:p>
            <a:pPr algn="ctr"/>
            <a:r>
              <a:rPr lang="cs-CZ" dirty="0">
                <a:ea typeface="Yu Gothic UI Semibold" panose="020B0700000000000000" pitchFamily="34" charset="-128"/>
              </a:rPr>
              <a:t>! </a:t>
            </a:r>
            <a:r>
              <a:rPr lang="cs-CZ" b="1" dirty="0">
                <a:ea typeface="Yu Gothic UI Semibold" panose="020B0700000000000000" pitchFamily="34" charset="-128"/>
              </a:rPr>
              <a:t>V roce 2023 bude možné podávat projekty pouze pro ověřitelný počet účastníků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97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83C1D-3541-7125-AD3F-29C69B9B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6449"/>
            <a:ext cx="3334202" cy="4601183"/>
          </a:xfrm>
        </p:spPr>
        <p:txBody>
          <a:bodyPr/>
          <a:lstStyle/>
          <a:p>
            <a:r>
              <a:rPr lang="cs-CZ" dirty="0"/>
              <a:t>Kontaktní místa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2587C-AD67-DB6F-7803-34BC3E303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5333" y="1632858"/>
            <a:ext cx="3474720" cy="5812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Euroregion Krušnohoří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Divadlo rozmanitostí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Topolová 1278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434 01 Most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Ing. Petra Konečná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+420 728 083 001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Martina Ďurdíková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+ 420 607 689 341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www.euroreg.cz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38ED6DE-B8E7-CA95-FC3B-5E744711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2627" y="1920888"/>
            <a:ext cx="3501779" cy="4375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Euroregion Erzgebirge</a:t>
            </a:r>
          </a:p>
          <a:p>
            <a:pPr marL="0" indent="0">
              <a:buNone/>
            </a:pPr>
            <a:r>
              <a:rPr lang="de-DE" b="0" i="0" dirty="0">
                <a:solidFill>
                  <a:schemeClr val="tx1"/>
                </a:solidFill>
                <a:effectLst/>
              </a:rPr>
              <a:t>Am St. Niclas Schacht 13</a:t>
            </a:r>
          </a:p>
          <a:p>
            <a:pPr marL="0" indent="0" algn="l" fontAlgn="base">
              <a:buNone/>
            </a:pPr>
            <a:r>
              <a:rPr lang="de-DE" b="0" i="0" dirty="0">
                <a:solidFill>
                  <a:schemeClr val="tx1"/>
                </a:solidFill>
                <a:effectLst/>
              </a:rPr>
              <a:t>09599 Freiberg</a:t>
            </a:r>
            <a:br>
              <a:rPr lang="cs-CZ" b="0" i="0" dirty="0">
                <a:solidFill>
                  <a:schemeClr val="tx1"/>
                </a:solidFill>
                <a:effectLst/>
              </a:rPr>
            </a:br>
            <a:br>
              <a:rPr lang="cs-CZ" b="0" i="0" dirty="0">
                <a:solidFill>
                  <a:schemeClr val="tx1"/>
                </a:solidFill>
                <a:effectLst/>
              </a:rPr>
            </a:br>
            <a:br>
              <a:rPr lang="cs-CZ" b="0" i="0" dirty="0">
                <a:solidFill>
                  <a:schemeClr val="tx1"/>
                </a:solidFill>
                <a:effectLst/>
              </a:rPr>
            </a:br>
            <a:endParaRPr lang="cs-CZ" b="0" i="0" dirty="0">
              <a:solidFill>
                <a:schemeClr val="tx1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de-DE" b="1" i="0" dirty="0">
                <a:solidFill>
                  <a:schemeClr val="tx1"/>
                </a:solidFill>
                <a:effectLst/>
              </a:rPr>
              <a:t>Elke Zepak</a:t>
            </a:r>
          </a:p>
          <a:p>
            <a:pPr marL="0" indent="0" algn="l" fontAlgn="base">
              <a:buNone/>
            </a:pPr>
            <a:r>
              <a:rPr lang="de-DE" b="0" i="0" dirty="0">
                <a:solidFill>
                  <a:schemeClr val="tx1"/>
                </a:solidFill>
                <a:effectLst/>
              </a:rPr>
              <a:t>Tel: +49 (0) 37 31 / 41 97 60</a:t>
            </a:r>
          </a:p>
          <a:p>
            <a:pPr marL="0" indent="0" algn="l" fontAlgn="base">
              <a:buNone/>
            </a:pPr>
            <a:r>
              <a:rPr lang="de-DE" b="1" i="0" dirty="0">
                <a:solidFill>
                  <a:schemeClr val="tx1"/>
                </a:solidFill>
                <a:effectLst/>
              </a:rPr>
              <a:t>Gerit Straube</a:t>
            </a:r>
          </a:p>
          <a:p>
            <a:pPr marL="0" indent="0" algn="l" fontAlgn="base">
              <a:buNone/>
            </a:pPr>
            <a:r>
              <a:rPr lang="de-DE" b="0" i="0" dirty="0">
                <a:solidFill>
                  <a:schemeClr val="tx1"/>
                </a:solidFill>
                <a:effectLst/>
              </a:rPr>
              <a:t>Tel: +49 (0) 37 31 / 41 97 61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hlinkClick r:id="rId3"/>
              </a:rPr>
              <a:t>www.euroregion-erzgebirge.de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54F778A-6A62-687B-411E-08A41CF92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71" y="561990"/>
            <a:ext cx="3068861" cy="1332000"/>
          </a:xfrm>
          <a:prstGeom prst="rect">
            <a:avLst/>
          </a:prstGeom>
        </p:spPr>
      </p:pic>
      <p:pic>
        <p:nvPicPr>
          <p:cNvPr id="17" name="Grafický objekt 16" descr="Visačka">
            <a:extLst>
              <a:ext uri="{FF2B5EF4-FFF2-40B4-BE49-F238E27FC236}">
                <a16:creationId xmlns:a16="http://schemas.microsoft.com/office/drawing/2014/main" id="{2A5068EC-75E8-7355-0BD9-38296A8171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808" y="3494315"/>
            <a:ext cx="914400" cy="9144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3EC03A7-DC72-2F07-D2D9-A395727081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51" y="2619515"/>
            <a:ext cx="180787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Další zajímavé dotační možnosti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1AFC7F-9692-9C82-290C-9CE85162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590703"/>
            <a:ext cx="28575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CECA2-1095-ED91-2041-2AFE75C2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O PROGRAMU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676449-0C09-8B80-7940-E9A54E2E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72D484-F04D-DDC9-B5B6-C3683DFD302D}"/>
              </a:ext>
            </a:extLst>
          </p:cNvPr>
          <p:cNvSpPr txBox="1"/>
          <p:nvPr/>
        </p:nvSpPr>
        <p:spPr>
          <a:xfrm>
            <a:off x="3683300" y="476184"/>
            <a:ext cx="811059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b="1" dirty="0"/>
          </a:p>
          <a:p>
            <a:r>
              <a:rPr lang="cs-CZ" sz="1800" b="1" dirty="0"/>
              <a:t>Řídicí orgán: </a:t>
            </a:r>
            <a:r>
              <a:rPr lang="cs-CZ" sz="1800" dirty="0"/>
              <a:t>Saské státní ministerstvo pro místní rozvoj</a:t>
            </a:r>
          </a:p>
          <a:p>
            <a:endParaRPr lang="cs-CZ" sz="1800" b="1" dirty="0"/>
          </a:p>
          <a:p>
            <a:r>
              <a:rPr lang="cs-CZ" sz="1800" b="1" dirty="0"/>
              <a:t>Národní orgán: </a:t>
            </a:r>
            <a:r>
              <a:rPr lang="cs-CZ" sz="1800" dirty="0"/>
              <a:t>Ministerstvo pro místní rozvoj ČR</a:t>
            </a:r>
          </a:p>
          <a:p>
            <a:endParaRPr lang="cs-CZ" sz="1800" b="1" dirty="0"/>
          </a:p>
          <a:p>
            <a:r>
              <a:rPr lang="cs-CZ" sz="1800" b="1" dirty="0"/>
              <a:t>Rozpočet:</a:t>
            </a:r>
            <a:r>
              <a:rPr lang="cs-CZ" sz="1800" dirty="0"/>
              <a:t> 152 364 000 EUR </a:t>
            </a:r>
          </a:p>
          <a:p>
            <a:endParaRPr lang="cs-CZ" sz="1800" b="1" dirty="0"/>
          </a:p>
          <a:p>
            <a:r>
              <a:rPr lang="cs-CZ" sz="1800" b="1" dirty="0"/>
              <a:t>Max. výše dotace: </a:t>
            </a:r>
            <a:r>
              <a:rPr lang="cs-CZ" sz="1800" dirty="0"/>
              <a:t>80 %</a:t>
            </a:r>
          </a:p>
          <a:p>
            <a:endParaRPr lang="cs-CZ" sz="1800" b="1" dirty="0"/>
          </a:p>
          <a:p>
            <a:r>
              <a:rPr lang="cs-CZ" sz="1800" b="1" dirty="0"/>
              <a:t>Státní rozpočet na CZ straně: 10 %, 5 % </a:t>
            </a:r>
            <a:r>
              <a:rPr lang="cs-CZ" sz="1800" dirty="0"/>
              <a:t>(v případě obcí, krajů a jejich PO)</a:t>
            </a:r>
          </a:p>
          <a:p>
            <a:endParaRPr lang="cs-CZ" b="1" dirty="0"/>
          </a:p>
          <a:p>
            <a:r>
              <a:rPr lang="cs-CZ" sz="1800" b="1" dirty="0"/>
              <a:t>PŘEDPOKLADY PRO POSKYTNUTÍ DOTACE</a:t>
            </a:r>
          </a:p>
          <a:p>
            <a:endParaRPr lang="cs-CZ" sz="18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dirty="0"/>
              <a:t>spolupracovat musí minimálně </a:t>
            </a:r>
            <a:r>
              <a:rPr lang="cs-CZ" b="1" dirty="0"/>
              <a:t>jeden německý </a:t>
            </a:r>
            <a:r>
              <a:rPr lang="cs-CZ" dirty="0"/>
              <a:t>a </a:t>
            </a:r>
            <a:r>
              <a:rPr lang="cs-CZ" b="1" dirty="0"/>
              <a:t>jeden český partner</a:t>
            </a:r>
          </a:p>
          <a:p>
            <a:pPr algn="just"/>
            <a:r>
              <a:rPr lang="cs-CZ" dirty="0"/>
              <a:t>(jeden vedoucí příjemce = Leadpartner -&gt; má hlavní zodpovědnost za projekt)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dirty="0"/>
              <a:t>Spolupráce při </a:t>
            </a:r>
            <a:r>
              <a:rPr lang="cs-CZ" b="1" dirty="0"/>
              <a:t>plánování</a:t>
            </a:r>
            <a:r>
              <a:rPr lang="cs-CZ" dirty="0"/>
              <a:t> a </a:t>
            </a:r>
            <a:r>
              <a:rPr lang="cs-CZ" b="1" dirty="0"/>
              <a:t>realizaci</a:t>
            </a:r>
            <a:r>
              <a:rPr lang="cs-CZ" dirty="0"/>
              <a:t> a při zajišťování </a:t>
            </a:r>
            <a:r>
              <a:rPr lang="cs-CZ" b="1" dirty="0"/>
              <a:t>projektového personálu </a:t>
            </a:r>
            <a:r>
              <a:rPr lang="cs-CZ" dirty="0"/>
              <a:t>a / nebo </a:t>
            </a:r>
            <a:r>
              <a:rPr lang="cs-CZ" b="1" dirty="0"/>
              <a:t>financování</a:t>
            </a:r>
          </a:p>
          <a:p>
            <a:pPr algn="just"/>
            <a:endParaRPr lang="cs-CZ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dirty="0"/>
              <a:t>projekt musí vykazovat dlouhodobé účinky v programovém území a generovat přeshraniční přidanou hodnotu</a:t>
            </a:r>
          </a:p>
          <a:p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F73D19-E96F-E187-E471-B53F46B552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219" y="0"/>
            <a:ext cx="3655970" cy="11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Operační program Spravedlivá transformace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20925" y="868679"/>
            <a:ext cx="6869927" cy="5341289"/>
          </a:xfrm>
        </p:spPr>
        <p:txBody>
          <a:bodyPr>
            <a:norm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Konektivita v Ústeckém kraji – Střední školy</a:t>
            </a:r>
          </a:p>
          <a:p>
            <a:pPr marL="0" indent="0">
              <a:buNone/>
            </a:pPr>
            <a:r>
              <a:rPr lang="cs-CZ" b="1" dirty="0"/>
              <a:t>                            </a:t>
            </a:r>
            <a:r>
              <a:rPr lang="cs-CZ" dirty="0"/>
              <a:t>příjem žádostí: 15. 2. 2023 - 31. 12. 2023</a:t>
            </a:r>
          </a:p>
          <a:p>
            <a:r>
              <a:rPr lang="cs-CZ" b="1" dirty="0"/>
              <a:t>Odborné učebny středních škol v Ústeckém kraji </a:t>
            </a:r>
          </a:p>
          <a:p>
            <a:pPr marL="0" indent="0">
              <a:buNone/>
            </a:pPr>
            <a:r>
              <a:rPr lang="cs-CZ" b="1" dirty="0"/>
              <a:t>                            </a:t>
            </a:r>
            <a:r>
              <a:rPr lang="cs-CZ" dirty="0"/>
              <a:t>příjem žádostí: 15. 2. 2023 - 31. 12. 2023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07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Operační program Spravedlivá transformace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Míra podpory: </a:t>
            </a:r>
            <a:r>
              <a:rPr lang="cs-CZ" b="1" dirty="0"/>
              <a:t>85 % </a:t>
            </a:r>
            <a:r>
              <a:rPr lang="cs-CZ" dirty="0"/>
              <a:t>celkových způsobilých výdajů</a:t>
            </a:r>
          </a:p>
          <a:p>
            <a:pPr algn="just"/>
            <a:r>
              <a:rPr lang="cs-CZ" dirty="0"/>
              <a:t>Projekty, které budou chtít žádat v OP ST, musí vycházet z </a:t>
            </a:r>
            <a:r>
              <a:rPr lang="cs-CZ" b="1" dirty="0"/>
              <a:t>Krajského akčního plánu (KAP), případně </a:t>
            </a:r>
            <a:r>
              <a:rPr lang="cs-CZ" b="1" dirty="0" err="1"/>
              <a:t>MAPu</a:t>
            </a:r>
            <a:r>
              <a:rPr lang="cs-CZ" b="1" dirty="0"/>
              <a:t> </a:t>
            </a:r>
            <a:r>
              <a:rPr lang="cs-CZ" dirty="0"/>
              <a:t>a nesmí být zařazeny v Regionálním akčním plánu (RAP), jelikož v </a:t>
            </a:r>
            <a:r>
              <a:rPr lang="cs-CZ" dirty="0" err="1"/>
              <a:t>RAPu</a:t>
            </a:r>
            <a:r>
              <a:rPr lang="cs-CZ" dirty="0"/>
              <a:t> jsou projekty, které budou financovány z </a:t>
            </a:r>
            <a:r>
              <a:rPr lang="cs-CZ" dirty="0" err="1"/>
              <a:t>IROPu</a:t>
            </a:r>
            <a:r>
              <a:rPr lang="cs-CZ" dirty="0"/>
              <a:t>.</a:t>
            </a:r>
          </a:p>
          <a:p>
            <a:r>
              <a:rPr lang="cs-CZ" dirty="0"/>
              <a:t>Systém podání žádostí: prostřednictvím portálu </a:t>
            </a:r>
            <a:r>
              <a:rPr lang="cs-CZ" b="1" dirty="0"/>
              <a:t>ISKP21+</a:t>
            </a:r>
          </a:p>
          <a:p>
            <a:r>
              <a:rPr lang="cs-CZ" b="1" dirty="0"/>
              <a:t>Přílohy žádosti</a:t>
            </a:r>
            <a:r>
              <a:rPr lang="cs-CZ" dirty="0"/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600" dirty="0"/>
              <a:t>Analýza souladu projektu s programem a podmínkami výzvy, rozpočet, projetková dokumentace, příp. stavební povolení a průkaz energetické náročnosti budovy (PENB),  studie proveditelnosti, aj.</a:t>
            </a:r>
            <a:r>
              <a:rPr lang="cs-CZ" sz="1600" dirty="0"/>
              <a:t> 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dirty="0"/>
              <a:t>Obecné informace</a:t>
            </a:r>
          </a:p>
        </p:txBody>
      </p:sp>
    </p:spTree>
    <p:extLst>
      <p:ext uri="{BB962C8B-B14F-4D97-AF65-F5344CB8AC3E}">
        <p14:creationId xmlns:p14="http://schemas.microsoft.com/office/powerpoint/2010/main" val="346343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Operační program Spravedlivá transformace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Příprava projektů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Cirkulární ekonomika - inovace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Vodíková ekonomika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Obnova území:</a:t>
            </a:r>
          </a:p>
          <a:p>
            <a:pPr lvl="1" algn="just"/>
            <a:r>
              <a:rPr lang="cs-CZ" dirty="0"/>
              <a:t>příprava projektů, </a:t>
            </a:r>
          </a:p>
          <a:p>
            <a:pPr lvl="1" algn="just"/>
            <a:r>
              <a:rPr lang="cs-CZ" dirty="0"/>
              <a:t>infrastruktura, </a:t>
            </a:r>
          </a:p>
          <a:p>
            <a:pPr lvl="1" algn="just"/>
            <a:r>
              <a:rPr lang="cs-CZ" dirty="0"/>
              <a:t>příroda a krajina, </a:t>
            </a:r>
          </a:p>
          <a:p>
            <a:pPr lvl="1" algn="just"/>
            <a:r>
              <a:rPr lang="cs-CZ" dirty="0"/>
              <a:t>kultura, sport, rekreace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dirty="0"/>
              <a:t>Obecné informace</a:t>
            </a:r>
          </a:p>
        </p:txBody>
      </p:sp>
    </p:spTree>
    <p:extLst>
      <p:ext uri="{BB962C8B-B14F-4D97-AF65-F5344CB8AC3E}">
        <p14:creationId xmlns:p14="http://schemas.microsoft.com/office/powerpoint/2010/main" val="346343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Operační program Zaměstnanost 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Sociální služby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Sociální začleňování</a:t>
            </a:r>
          </a:p>
          <a:p>
            <a:pPr lvl="1" algn="just"/>
            <a:r>
              <a:rPr lang="cs-CZ" dirty="0"/>
              <a:t>Dospělí (Ukrajinci, Romové, …)</a:t>
            </a:r>
          </a:p>
          <a:p>
            <a:pPr lvl="1" algn="just"/>
            <a:r>
              <a:rPr lang="cs-CZ" dirty="0"/>
              <a:t>děti  (ZŠ, </a:t>
            </a:r>
            <a:r>
              <a:rPr lang="cs-CZ" dirty="0" err="1"/>
              <a:t>nízkoprahové</a:t>
            </a:r>
            <a:r>
              <a:rPr lang="cs-CZ" dirty="0"/>
              <a:t> kluby)</a:t>
            </a:r>
          </a:p>
          <a:p>
            <a:pPr algn="just">
              <a:buNone/>
            </a:pPr>
            <a:r>
              <a:rPr lang="cs-CZ" dirty="0"/>
              <a:t> </a:t>
            </a:r>
          </a:p>
          <a:p>
            <a:pPr algn="just"/>
            <a:r>
              <a:rPr lang="cs-CZ" dirty="0"/>
              <a:t>Sociální bydlení (Ukrajina)</a:t>
            </a:r>
          </a:p>
          <a:p>
            <a:pPr algn="just">
              <a:buNone/>
            </a:pPr>
            <a:r>
              <a:rPr lang="cs-CZ" dirty="0"/>
              <a:t> </a:t>
            </a:r>
          </a:p>
          <a:p>
            <a:pPr algn="just"/>
            <a:r>
              <a:rPr lang="cs-CZ" dirty="0"/>
              <a:t>Dětské skupiny ve veřejné správě</a:t>
            </a:r>
          </a:p>
          <a:p>
            <a:pPr algn="just">
              <a:buNone/>
            </a:pPr>
            <a:endParaRPr lang="cs-CZ" dirty="0"/>
          </a:p>
          <a:p>
            <a:pPr algn="just"/>
            <a:r>
              <a:rPr lang="cs-CZ" dirty="0"/>
              <a:t>Sociální podnikání (VPP; např. úklid, APK, …)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dirty="0"/>
              <a:t>Vybrané oblasti</a:t>
            </a:r>
          </a:p>
        </p:txBody>
      </p:sp>
    </p:spTree>
    <p:extLst>
      <p:ext uri="{BB962C8B-B14F-4D97-AF65-F5344CB8AC3E}">
        <p14:creationId xmlns:p14="http://schemas.microsoft.com/office/powerpoint/2010/main" val="346343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Operační program Zaměstnanost 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dirty="0"/>
              <a:t>Sociální podnikání</a:t>
            </a:r>
          </a:p>
          <a:p>
            <a:pPr algn="just">
              <a:buNone/>
            </a:pPr>
            <a:endParaRPr lang="cs-CZ" dirty="0"/>
          </a:p>
          <a:p>
            <a:pPr algn="just"/>
            <a:r>
              <a:rPr lang="cs-CZ" sz="1600" dirty="0"/>
              <a:t>Sociální podnik je právnická nebo fyzická osoba, která má v zakládacích dokumentech formulován společensky prospěšný cíl a hlásí se k naplňování sociálního, ekonomického, místního a </a:t>
            </a:r>
            <a:r>
              <a:rPr lang="cs-CZ" sz="1600" dirty="0" err="1"/>
              <a:t>enviromentálního</a:t>
            </a:r>
            <a:r>
              <a:rPr lang="cs-CZ" sz="1600" dirty="0"/>
              <a:t> principu. Podíl osob ze znevýhodněných skupin tvoří více než </a:t>
            </a:r>
            <a:r>
              <a:rPr lang="cs-CZ" sz="1600" b="1" dirty="0"/>
              <a:t>30 % </a:t>
            </a:r>
            <a:r>
              <a:rPr lang="cs-CZ" sz="1600" dirty="0"/>
              <a:t>zaměstnanců </a:t>
            </a:r>
          </a:p>
          <a:p>
            <a:pPr algn="just"/>
            <a:r>
              <a:rPr lang="cs-CZ" sz="1600" dirty="0"/>
              <a:t>Podporovanými cílovými skupinami jsou osoby sociálně vyloučené nebo ohrožené sociálním vyloučením (tj. znevýhodněné skupiny osob)</a:t>
            </a:r>
          </a:p>
          <a:p>
            <a:pPr algn="just"/>
            <a:r>
              <a:rPr lang="cs-CZ" sz="1600" dirty="0"/>
              <a:t>Maximální výše celkových způsobilých výdajů projektu: </a:t>
            </a:r>
            <a:r>
              <a:rPr lang="cs-CZ" sz="1600" b="1" dirty="0"/>
              <a:t>4 500 000 </a:t>
            </a:r>
            <a:r>
              <a:rPr lang="cs-CZ" sz="1600" dirty="0"/>
              <a:t>Kč; podíl žadatele pro tu část projektu spadající do kategorie „méně rozvinutých regionů“: </a:t>
            </a:r>
            <a:r>
              <a:rPr lang="cs-CZ" sz="1600" b="1" dirty="0"/>
              <a:t>15 %</a:t>
            </a:r>
          </a:p>
          <a:p>
            <a:pPr algn="just"/>
            <a:r>
              <a:rPr lang="cs-CZ" sz="1600" dirty="0"/>
              <a:t>Dotace na mzdu pracovníka až </a:t>
            </a:r>
            <a:r>
              <a:rPr lang="cs-CZ" sz="1600" b="1" dirty="0"/>
              <a:t>27 000 Kč </a:t>
            </a:r>
            <a:r>
              <a:rPr lang="cs-CZ" sz="1600" dirty="0"/>
              <a:t>měsíčně.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dirty="0"/>
              <a:t>Vybrané oblasti</a:t>
            </a:r>
          </a:p>
        </p:txBody>
      </p:sp>
    </p:spTree>
    <p:extLst>
      <p:ext uri="{BB962C8B-B14F-4D97-AF65-F5344CB8AC3E}">
        <p14:creationId xmlns:p14="http://schemas.microsoft.com/office/powerpoint/2010/main" val="346343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Integrovaný regionální operační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20925" y="868679"/>
            <a:ext cx="6869927" cy="5341289"/>
          </a:xfrm>
        </p:spPr>
        <p:txBody>
          <a:bodyPr>
            <a:normAutofit fontScale="25000" lnSpcReduction="20000"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sz="4300" b="1" dirty="0"/>
          </a:p>
          <a:p>
            <a:endParaRPr lang="cs-CZ" sz="4300" b="1" dirty="0"/>
          </a:p>
          <a:p>
            <a:endParaRPr lang="cs-CZ" sz="5600" b="1" dirty="0"/>
          </a:p>
          <a:p>
            <a:r>
              <a:rPr lang="cs-CZ" sz="6400" b="1" dirty="0"/>
              <a:t>Nízkoemisní a bezemisní vozidla pro veřejnou dopravu</a:t>
            </a:r>
            <a:endParaRPr lang="cs-CZ" sz="6400" dirty="0"/>
          </a:p>
          <a:p>
            <a:pPr marL="0" indent="0">
              <a:buNone/>
            </a:pPr>
            <a:r>
              <a:rPr lang="cs-CZ" sz="6400" dirty="0"/>
              <a:t>                            příjem žádostí: do 31. 8. 2023 (31.12.2027 ITI)</a:t>
            </a:r>
          </a:p>
          <a:p>
            <a:r>
              <a:rPr lang="cs-CZ" sz="6400" b="1" dirty="0"/>
              <a:t>Infrastruktura pro cyklistickou dopravu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do 27.9.2023 (31.12.2027 ITI)</a:t>
            </a:r>
          </a:p>
          <a:p>
            <a:r>
              <a:rPr lang="cs-CZ" sz="6400" b="1" dirty="0"/>
              <a:t>Telematika pro veřejnou dopravu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do 31. 10. 2023 (31.12.2027 ITI)</a:t>
            </a:r>
          </a:p>
          <a:p>
            <a:r>
              <a:rPr lang="cs-CZ" sz="6400" b="1" dirty="0"/>
              <a:t>Infrastruktura pro bezpečnou nemotorovou dopravu 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do 6.10.2023 (31.12.2027 ITI)</a:t>
            </a:r>
          </a:p>
          <a:p>
            <a:r>
              <a:rPr lang="cs-CZ" sz="6400" b="1" dirty="0"/>
              <a:t>Kybernetická bezpečnost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do 27.7.2023 ČR</a:t>
            </a:r>
          </a:p>
          <a:p>
            <a:r>
              <a:rPr lang="cs-CZ" sz="6400" b="1" dirty="0"/>
              <a:t>eGovernment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do 28.2.2023 MRR; 31.8.2023 ČR</a:t>
            </a:r>
          </a:p>
          <a:p>
            <a:r>
              <a:rPr lang="cs-CZ" sz="6400" b="1" dirty="0"/>
              <a:t>Sociální bydlení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do 29.8.2023 (31.12.2027 ITI)</a:t>
            </a:r>
          </a:p>
          <a:p>
            <a:r>
              <a:rPr lang="cs-CZ" sz="6400" b="1" dirty="0"/>
              <a:t>Střední školy</a:t>
            </a:r>
          </a:p>
          <a:p>
            <a:pPr marL="0" indent="0">
              <a:buNone/>
            </a:pPr>
            <a:r>
              <a:rPr lang="cs-CZ" sz="6400" b="1" dirty="0"/>
              <a:t>                           </a:t>
            </a:r>
            <a:r>
              <a:rPr lang="cs-CZ" sz="6400" dirty="0"/>
              <a:t>příjem žádostí: do 30.9.2025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77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Integrovaný regionální operační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20925" y="868679"/>
            <a:ext cx="6869927" cy="5341289"/>
          </a:xfrm>
        </p:spPr>
        <p:txBody>
          <a:bodyPr>
            <a:normAutofit fontScale="92500" lnSpcReduction="10000"/>
          </a:bodyPr>
          <a:lstStyle/>
          <a:p>
            <a:endParaRPr lang="cs-CZ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Standardizace územních plánů</a:t>
            </a:r>
            <a:endParaRPr lang="cs-CZ" sz="1600" dirty="0"/>
          </a:p>
          <a:p>
            <a:pPr marL="502920" lvl="1" indent="0">
              <a:buNone/>
            </a:pPr>
            <a:r>
              <a:rPr lang="cs-CZ" sz="1600" dirty="0"/>
              <a:t>  příjem žádostí: 28.2.2023 - 19.2.2025</a:t>
            </a:r>
          </a:p>
          <a:p>
            <a:r>
              <a:rPr lang="cs-CZ" sz="1600" b="1" dirty="0"/>
              <a:t>Rozvoj neveřejné síťové infrastruktury veřejné správy</a:t>
            </a:r>
          </a:p>
          <a:p>
            <a:pPr marL="502920" lvl="1" indent="0">
              <a:buNone/>
            </a:pPr>
            <a:r>
              <a:rPr lang="cs-CZ" sz="1600" dirty="0"/>
              <a:t> příjem žádostí: plánováno na březen 2023</a:t>
            </a:r>
          </a:p>
          <a:p>
            <a:r>
              <a:rPr lang="cs-CZ" sz="1600" b="1" dirty="0"/>
              <a:t>Památky </a:t>
            </a:r>
          </a:p>
          <a:p>
            <a:pPr marL="502920" lvl="1" indent="0">
              <a:buNone/>
            </a:pPr>
            <a:r>
              <a:rPr lang="cs-CZ" sz="1600" dirty="0"/>
              <a:t> příjem žádostí: plánováno</a:t>
            </a:r>
          </a:p>
          <a:p>
            <a:r>
              <a:rPr lang="cs-CZ" sz="1600" b="1" dirty="0"/>
              <a:t>Cestovní ruch </a:t>
            </a:r>
          </a:p>
          <a:p>
            <a:pPr marL="502920" lvl="1" indent="0">
              <a:buNone/>
            </a:pPr>
            <a:r>
              <a:rPr lang="cs-CZ" sz="1600" dirty="0"/>
              <a:t> příjem žádostí: plánováno</a:t>
            </a:r>
          </a:p>
          <a:p>
            <a:pPr marL="502920" lvl="1" indent="0">
              <a:buNone/>
            </a:pPr>
            <a:endParaRPr lang="cs-CZ" sz="1600" dirty="0"/>
          </a:p>
          <a:p>
            <a:pPr marL="502920" lvl="1" indent="0">
              <a:buNone/>
            </a:pPr>
            <a:endParaRPr lang="cs-CZ" sz="1600" dirty="0"/>
          </a:p>
          <a:p>
            <a:pPr marL="502920" lvl="1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41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Integrovaný regionální operační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Míra podpory: </a:t>
            </a:r>
            <a:r>
              <a:rPr lang="cs-CZ" b="1" dirty="0"/>
              <a:t>75 – 100 % </a:t>
            </a:r>
            <a:r>
              <a:rPr lang="cs-CZ" dirty="0"/>
              <a:t>celkových způsobilých výdajů</a:t>
            </a:r>
          </a:p>
          <a:p>
            <a:r>
              <a:rPr lang="cs-CZ" dirty="0"/>
              <a:t>Systém podání žádostí: prostřednictvím portálu </a:t>
            </a:r>
            <a:r>
              <a:rPr lang="cs-CZ" b="1" dirty="0"/>
              <a:t>ISKP21+</a:t>
            </a:r>
          </a:p>
          <a:p>
            <a:r>
              <a:rPr lang="cs-CZ" b="1" dirty="0"/>
              <a:t>Přílohy žádosti</a:t>
            </a:r>
            <a:r>
              <a:rPr lang="cs-CZ" dirty="0"/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600" dirty="0"/>
              <a:t>projektová dokumentace, rozpočet, povolení k realizaci stavebního záměru dle stavebního zákona, průkaz energetické náročnosti budovy (PENB), studie proveditelnosti, zadávací a výběrové řízení, smlouva o zřízení bankovního účtu a další povinné přílohy týkající se  žadatele. 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dirty="0"/>
              <a:t>Obecné informace</a:t>
            </a:r>
          </a:p>
        </p:txBody>
      </p:sp>
    </p:spTree>
    <p:extLst>
      <p:ext uri="{BB962C8B-B14F-4D97-AF65-F5344CB8AC3E}">
        <p14:creationId xmlns:p14="http://schemas.microsoft.com/office/powerpoint/2010/main" val="1807075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Integrovaný regionální operační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Čistá a aktivní mobilita: soulad s Plánem udržitelné městské mobility</a:t>
            </a:r>
          </a:p>
          <a:p>
            <a:pPr algn="just"/>
            <a:r>
              <a:rPr lang="cs-CZ" dirty="0"/>
              <a:t>eGovernment a kybernetická bezpečnost: stanovisko OHA</a:t>
            </a:r>
          </a:p>
          <a:p>
            <a:pPr algn="just"/>
            <a:r>
              <a:rPr lang="cs-CZ" dirty="0"/>
              <a:t>Sociální infrastruktura: souhlas obce s realizací projektu sociální bydlení</a:t>
            </a:r>
          </a:p>
          <a:p>
            <a:pPr algn="just"/>
            <a:r>
              <a:rPr lang="cs-CZ" dirty="0"/>
              <a:t>Vzdělávání: soulad s akčním plánem rozvoje vzdělávání, popř. s Regionálním akčním plánem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Kulturní památky a cestovní ruch: památka musí být přístupná veřejnosti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1548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Operační program životní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20925" y="868679"/>
            <a:ext cx="6869927" cy="5341289"/>
          </a:xfrm>
        </p:spPr>
        <p:txBody>
          <a:bodyPr>
            <a:normAutofit fontScale="25000" lnSpcReduction="20000"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sz="4300" b="1" dirty="0"/>
          </a:p>
          <a:p>
            <a:endParaRPr lang="cs-CZ" sz="4300" b="1" dirty="0"/>
          </a:p>
          <a:p>
            <a:endParaRPr lang="cs-CZ" sz="5600" b="1" dirty="0"/>
          </a:p>
          <a:p>
            <a:r>
              <a:rPr lang="cs-CZ" sz="6400" b="1" dirty="0"/>
              <a:t>36. výzva - Zachytávání srážkových a šedých vod a jejich další využití </a:t>
            </a:r>
            <a:r>
              <a:rPr lang="cs-CZ" sz="6400" dirty="0"/>
              <a:t> </a:t>
            </a:r>
          </a:p>
          <a:p>
            <a:pPr marL="0" indent="0">
              <a:buNone/>
            </a:pPr>
            <a:r>
              <a:rPr lang="cs-CZ" sz="6400" dirty="0"/>
              <a:t>                            příjem žádostí: 1. 2. 2023 - 31. 10. 2023</a:t>
            </a:r>
          </a:p>
          <a:p>
            <a:r>
              <a:rPr lang="cs-CZ" sz="6400" b="1" dirty="0"/>
              <a:t>32. výzva – Veřejná zeleň a eliminace odvodňovacích zařízení v krajině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18. 1. 2023 - 20. 9. 2023</a:t>
            </a:r>
          </a:p>
          <a:p>
            <a:r>
              <a:rPr lang="cs-CZ" sz="6400" b="1" dirty="0"/>
              <a:t>24. výzva - Prevence vzniku odpadů 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21. 12. 2022 - 31. 12. 2023</a:t>
            </a:r>
          </a:p>
          <a:p>
            <a:r>
              <a:rPr lang="cs-CZ" sz="6400" b="1" dirty="0"/>
              <a:t>23. výzva - Obnova svahových nestabilit 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16. 11. 2022 - 31. 5. 2023</a:t>
            </a:r>
          </a:p>
          <a:p>
            <a:r>
              <a:rPr lang="cs-CZ" sz="6400" b="1" dirty="0"/>
              <a:t>19. výzva - Srážkové vody a opatření proti povodním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14. 9. 2022 - 31. 10. 2023</a:t>
            </a:r>
          </a:p>
          <a:p>
            <a:r>
              <a:rPr lang="cs-CZ" sz="6400" b="1" dirty="0"/>
              <a:t>11. výzva - Obnovitelné zdroje energie ve veřejných budovách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24. 8. 2022 - 31. 5. 2023</a:t>
            </a:r>
          </a:p>
          <a:p>
            <a:r>
              <a:rPr lang="cs-CZ" sz="6400" b="1" dirty="0"/>
              <a:t>9. výzva - Energetické úspory ve veřejné infrastruktuře </a:t>
            </a:r>
          </a:p>
          <a:p>
            <a:pPr marL="0" indent="0">
              <a:buNone/>
            </a:pPr>
            <a:r>
              <a:rPr lang="cs-CZ" sz="6400" b="1" dirty="0"/>
              <a:t>                            </a:t>
            </a:r>
            <a:r>
              <a:rPr lang="cs-CZ" sz="6400" dirty="0"/>
              <a:t>příjem žádostí: 24. 8. 2022 - 31. 5. 2023</a:t>
            </a:r>
          </a:p>
          <a:p>
            <a:r>
              <a:rPr lang="cs-CZ" sz="6400" b="1" dirty="0"/>
              <a:t>4. výzva - Udržitelné nakládání s odpady </a:t>
            </a:r>
          </a:p>
          <a:p>
            <a:pPr marL="0" indent="0">
              <a:buNone/>
            </a:pPr>
            <a:r>
              <a:rPr lang="cs-CZ" sz="6400" b="1" dirty="0"/>
              <a:t>                           </a:t>
            </a:r>
            <a:r>
              <a:rPr lang="cs-CZ" sz="6400" dirty="0"/>
              <a:t>příjem žádostí: 7. 9. 2022 - 30. 6. 2023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08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E0CB6-02BE-884F-54AA-60D6B8E7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911"/>
            <a:ext cx="3331029" cy="4045322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PROGRAMOVÉ ÚZEMÍ</a:t>
            </a:r>
            <a:br>
              <a:rPr lang="cs-CZ" dirty="0"/>
            </a:br>
            <a:br>
              <a:rPr lang="cs-CZ" dirty="0"/>
            </a:br>
            <a:r>
              <a:rPr lang="cs-CZ" sz="2200" dirty="0">
                <a:solidFill>
                  <a:schemeClr val="tx1"/>
                </a:solidFill>
                <a:latin typeface="+mn-lt"/>
              </a:rPr>
              <a:t>Projekt musí mít pozitivní dopady v programovém území</a:t>
            </a:r>
            <a:br>
              <a:rPr lang="cs-CZ" sz="2200" dirty="0">
                <a:latin typeface="+mn-lt"/>
              </a:rPr>
            </a:br>
            <a:br>
              <a:rPr lang="cs-CZ" sz="2200" dirty="0">
                <a:latin typeface="+mn-lt"/>
              </a:rPr>
            </a:br>
            <a:r>
              <a:rPr lang="cs-CZ" sz="2200" dirty="0">
                <a:solidFill>
                  <a:schemeClr val="tx1"/>
                </a:solidFill>
                <a:latin typeface="+mn-lt"/>
              </a:rPr>
              <a:t>Aktivity mohou být realizovány i </a:t>
            </a:r>
            <a:r>
              <a:rPr lang="cs-CZ" sz="2200" b="1" dirty="0">
                <a:solidFill>
                  <a:schemeClr val="tx1"/>
                </a:solidFill>
                <a:latin typeface="+mn-lt"/>
              </a:rPr>
              <a:t>mimo programové území</a:t>
            </a:r>
            <a:br>
              <a:rPr lang="cs-CZ" sz="2200" dirty="0">
                <a:solidFill>
                  <a:schemeClr val="tx1"/>
                </a:solidFill>
                <a:latin typeface="+mn-lt"/>
              </a:rPr>
            </a:br>
            <a:r>
              <a:rPr lang="cs-CZ" sz="2200" dirty="0">
                <a:solidFill>
                  <a:schemeClr val="tx1"/>
                </a:solidFill>
                <a:latin typeface="+mn-lt"/>
              </a:rPr>
              <a:t>!!!</a:t>
            </a:r>
            <a:br>
              <a:rPr lang="cs-CZ" sz="2200" dirty="0">
                <a:solidFill>
                  <a:schemeClr val="tx1"/>
                </a:solidFill>
                <a:latin typeface="+mn-lt"/>
              </a:rPr>
            </a:br>
            <a:r>
              <a:rPr lang="cs-CZ" sz="2200" dirty="0">
                <a:solidFill>
                  <a:schemeClr val="tx1"/>
                </a:solidFill>
                <a:latin typeface="+mn-lt"/>
              </a:rPr>
              <a:t>ovšem vždy s </a:t>
            </a:r>
            <a:r>
              <a:rPr lang="cs-CZ" sz="2200" b="1" dirty="0">
                <a:solidFill>
                  <a:schemeClr val="tx1"/>
                </a:solidFill>
                <a:latin typeface="+mn-lt"/>
              </a:rPr>
              <a:t>pozitivním dopadem na toto území </a:t>
            </a:r>
            <a:br>
              <a:rPr lang="cs-CZ" sz="2200" dirty="0">
                <a:solidFill>
                  <a:schemeClr val="tx1"/>
                </a:solidFill>
                <a:latin typeface="+mn-lt"/>
              </a:rPr>
            </a:br>
            <a:br>
              <a:rPr lang="cs-CZ" sz="2200" dirty="0">
                <a:solidFill>
                  <a:schemeClr val="tx1"/>
                </a:solidFill>
                <a:latin typeface="+mn-lt"/>
              </a:rPr>
            </a:br>
            <a:r>
              <a:rPr lang="cs-CZ" sz="2200" dirty="0">
                <a:solidFill>
                  <a:schemeClr val="tx1"/>
                </a:solidFill>
                <a:latin typeface="+mn-lt"/>
              </a:rPr>
              <a:t>Sídlo žadatele nemusí být v programovém území </a:t>
            </a:r>
            <a:br>
              <a:rPr lang="cs-CZ" sz="2200" dirty="0">
                <a:solidFill>
                  <a:schemeClr val="tx1"/>
                </a:solidFill>
                <a:latin typeface="+mn-lt"/>
              </a:rPr>
            </a:br>
            <a:r>
              <a:rPr lang="cs-CZ" sz="2200" dirty="0">
                <a:solidFill>
                  <a:schemeClr val="tx1"/>
                </a:solidFill>
                <a:latin typeface="+mn-lt"/>
              </a:rPr>
              <a:t>!!! </a:t>
            </a:r>
            <a:br>
              <a:rPr lang="cs-CZ" sz="2200" dirty="0">
                <a:solidFill>
                  <a:schemeClr val="tx1"/>
                </a:solidFill>
                <a:latin typeface="+mn-lt"/>
              </a:rPr>
            </a:br>
            <a:r>
              <a:rPr lang="cs-CZ" sz="2200" dirty="0">
                <a:solidFill>
                  <a:schemeClr val="tx1"/>
                </a:solidFill>
                <a:latin typeface="+mn-lt"/>
              </a:rPr>
              <a:t>musí být však kdekoli v Česku nebo Německu</a:t>
            </a:r>
            <a:br>
              <a:rPr lang="cs-CZ" sz="2200" dirty="0">
                <a:solidFill>
                  <a:schemeClr val="tx1"/>
                </a:solidFill>
                <a:latin typeface="+mn-lt"/>
              </a:rPr>
            </a:br>
            <a:endParaRPr lang="cs-CZ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879B28-6684-23DC-A809-1EED8B9AD3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7424" y="796428"/>
            <a:ext cx="7435143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Operační program životní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Míra podpory: </a:t>
            </a:r>
            <a:r>
              <a:rPr lang="cs-CZ" b="1" dirty="0"/>
              <a:t>80 – 100 % </a:t>
            </a:r>
            <a:r>
              <a:rPr lang="cs-CZ" dirty="0"/>
              <a:t>celkových způsobilých výdajů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Nejzazší datum pro ukončení fyzické realizace je u všech projektů a výzev: </a:t>
            </a:r>
            <a:r>
              <a:rPr lang="cs-CZ" b="1" dirty="0"/>
              <a:t>31. 12. 2029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Systém podání žádostí: prostřednictvím portálu </a:t>
            </a:r>
            <a:r>
              <a:rPr lang="cs-CZ" b="1" dirty="0"/>
              <a:t>ISKP21+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Přílohy žádosti </a:t>
            </a:r>
            <a:r>
              <a:rPr lang="cs-CZ" dirty="0"/>
              <a:t>– rozdílné v jednotlivých opatřeních: </a:t>
            </a:r>
          </a:p>
          <a:p>
            <a:pPr marL="0" indent="0" algn="just">
              <a:buNone/>
            </a:pPr>
            <a:r>
              <a:rPr lang="cs-CZ" sz="1600" dirty="0"/>
              <a:t>	projektová dokumentace, rozpočet, stavební povolení, energetický 	posudek, průkaz energetické náročnosti budovy, posudek Odboru 	geologie MŽP, posudek AOPK ČR, hydrogeologický posudek, aj.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dirty="0"/>
              <a:t>Obecné informace</a:t>
            </a:r>
          </a:p>
        </p:txBody>
      </p:sp>
    </p:spTree>
    <p:extLst>
      <p:ext uri="{BB962C8B-B14F-4D97-AF65-F5344CB8AC3E}">
        <p14:creationId xmlns:p14="http://schemas.microsoft.com/office/powerpoint/2010/main" val="347030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Národní program životní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7255963" cy="5120640"/>
          </a:xfrm>
        </p:spPr>
        <p:txBody>
          <a:bodyPr>
            <a:normAutofit fontScale="85000" lnSpcReduction="20000"/>
          </a:bodyPr>
          <a:lstStyle/>
          <a:p>
            <a:endParaRPr lang="cs-CZ" b="1" u="sng" dirty="0"/>
          </a:p>
          <a:p>
            <a:endParaRPr lang="cs-CZ" b="1" u="sng" dirty="0"/>
          </a:p>
          <a:p>
            <a:r>
              <a:rPr lang="cs-CZ" b="1" dirty="0"/>
              <a:t>Výzva č. 3/2022: </a:t>
            </a:r>
            <a:r>
              <a:rPr lang="cs-CZ" b="1" dirty="0" err="1"/>
              <a:t>Ekomobilita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 	- příjem žádostí: 6. 6. 2022 - 15. 12. 2023</a:t>
            </a:r>
          </a:p>
          <a:p>
            <a:pPr marL="0" indent="0">
              <a:buNone/>
            </a:pPr>
            <a:r>
              <a:rPr lang="cs-CZ" dirty="0"/>
              <a:t>	- míra podpory: podle typu vozidla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Výzva č. 9/2021: Zdroje pitné vody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příjem žádostí: 1. 11. 2021 - 31. 12. 2023</a:t>
            </a:r>
          </a:p>
          <a:p>
            <a:pPr marL="0" indent="0">
              <a:buNone/>
            </a:pPr>
            <a:r>
              <a:rPr lang="cs-CZ" dirty="0"/>
              <a:t>	- míra podpory: 70 % způsobilých výdajů (max. 3 mil. Kč)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Výzva č. 7/2021: Domovní čistírny odpadních vod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příjem žádostí: 1. 11. 2021 - 31. 12. 2023</a:t>
            </a:r>
          </a:p>
          <a:p>
            <a:pPr marL="0" indent="0">
              <a:buNone/>
            </a:pPr>
            <a:r>
              <a:rPr lang="cs-CZ" dirty="0"/>
              <a:t>	- míra podpory: max. 80 % způsobilých výdajů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Podání žádostí </a:t>
            </a:r>
            <a:r>
              <a:rPr lang="cs-CZ" dirty="0"/>
              <a:t>– prostřednictvím systému </a:t>
            </a:r>
            <a:r>
              <a:rPr lang="cs-CZ" b="1" dirty="0"/>
              <a:t>AIS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103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Ministerstvo průmyslu a obchodu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0" y="868680"/>
            <a:ext cx="6786837" cy="5120640"/>
          </a:xfrm>
        </p:spPr>
        <p:txBody>
          <a:bodyPr/>
          <a:lstStyle/>
          <a:p>
            <a:r>
              <a:rPr lang="cs-CZ" b="1" dirty="0"/>
              <a:t>Rekonstrukce veřejného osvětlení </a:t>
            </a:r>
          </a:p>
          <a:p>
            <a:pPr marL="0" indent="0">
              <a:buNone/>
            </a:pPr>
            <a:r>
              <a:rPr lang="cs-CZ" dirty="0"/>
              <a:t>	- příjem žádostí: 5. 5. 2022 – 30. 6. 2023</a:t>
            </a:r>
          </a:p>
          <a:p>
            <a:pPr marL="0" indent="0" algn="just">
              <a:buNone/>
            </a:pPr>
            <a:r>
              <a:rPr lang="cs-CZ" dirty="0"/>
              <a:t>	- míra podpory: max. 100 % způsobilých výdajů 		                             (max. 4 mil. Kč pro obce do 10 tis.   			            obyvatel, 10 mil. Kč pro obce nad 10 tis.  		            obyvatel)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707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Ministerstvo pro místní rozvoj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104888" cy="5120640"/>
          </a:xfrm>
        </p:spPr>
        <p:txBody>
          <a:bodyPr>
            <a:normAutofit fontScale="92500" lnSpcReduction="10000"/>
          </a:bodyPr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Podpora rozvoje regionů - Odstraňování bariér v budovách domů s pečovatelskou službou a v budovách městských a obecních úřadů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příjem žádostí: 13. 1. 2023 – 10. 3. 2023</a:t>
            </a:r>
          </a:p>
          <a:p>
            <a:pPr marL="0" indent="0">
              <a:buNone/>
            </a:pPr>
            <a:r>
              <a:rPr lang="cs-CZ" dirty="0"/>
              <a:t>	- míra podpory: max. 50 % celkových způsobilých výdajů</a:t>
            </a:r>
          </a:p>
          <a:p>
            <a:pPr marL="0" indent="0">
              <a:buNone/>
            </a:pPr>
            <a:r>
              <a:rPr lang="cs-CZ" dirty="0"/>
              <a:t>	- nejzazší termín ukončení realizace akce: 31. 12. 2024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u="sng" dirty="0"/>
              <a:t>Plánované výzvy: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Podpora revitalizace území</a:t>
            </a:r>
          </a:p>
          <a:p>
            <a:pPr marL="0" indent="0" algn="just">
              <a:buNone/>
            </a:pPr>
            <a:r>
              <a:rPr lang="cs-CZ" b="1" dirty="0"/>
              <a:t>  	- </a:t>
            </a:r>
            <a:r>
              <a:rPr lang="cs-CZ" dirty="0"/>
              <a:t>demolice budov dříve využívaných k bydlení, ubytování či  	rekreaci v obcích s rizikem vzniku sociálně vyloučené lokality </a:t>
            </a:r>
          </a:p>
          <a:p>
            <a:pPr marL="0" indent="0">
              <a:buNone/>
            </a:pPr>
            <a:r>
              <a:rPr lang="cs-CZ" dirty="0"/>
              <a:t>	- vyhlášení v průběhu roku 2023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71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Státní fond podpory investic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009472" cy="5120640"/>
          </a:xfrm>
        </p:spPr>
        <p:txBody>
          <a:bodyPr>
            <a:normAutofit fontScale="92500" lnSpcReduction="20000"/>
          </a:bodyPr>
          <a:lstStyle/>
          <a:p>
            <a:endParaRPr lang="cs-CZ" b="1" dirty="0"/>
          </a:p>
          <a:p>
            <a:r>
              <a:rPr lang="cs-CZ" b="1" dirty="0"/>
              <a:t>Regenerace </a:t>
            </a:r>
            <a:r>
              <a:rPr lang="cs-CZ" b="1" dirty="0" err="1"/>
              <a:t>brownfieldů</a:t>
            </a:r>
            <a:r>
              <a:rPr lang="cs-CZ" b="1" dirty="0"/>
              <a:t> pro nepodnikatelské použití</a:t>
            </a:r>
          </a:p>
          <a:p>
            <a:pPr marL="0" indent="0" algn="just">
              <a:buNone/>
            </a:pPr>
            <a:r>
              <a:rPr lang="cs-CZ" dirty="0"/>
              <a:t>	- regenerace energeticky účinné revitalizace 	nevyužívaných a zanedbaných </a:t>
            </a:r>
            <a:r>
              <a:rPr lang="cs-CZ" dirty="0" err="1"/>
              <a:t>brownfieldů</a:t>
            </a:r>
            <a:r>
              <a:rPr lang="cs-CZ" dirty="0"/>
              <a:t>, které často 	dlouhodobě chátrají tak, aby je bylo možno znovu 	plnohodnotně využít v dalším rozvoji. Následné využití 	</a:t>
            </a:r>
            <a:r>
              <a:rPr lang="cs-CZ" dirty="0" err="1"/>
              <a:t>brownfieldů</a:t>
            </a:r>
            <a:r>
              <a:rPr lang="cs-CZ" dirty="0"/>
              <a:t> bude převážně nepodnikatelského 	charakteru a bude sloužit široké veřejnosti.</a:t>
            </a:r>
          </a:p>
          <a:p>
            <a:pPr marL="0" indent="0">
              <a:buNone/>
            </a:pPr>
            <a:r>
              <a:rPr lang="cs-CZ" dirty="0"/>
              <a:t>	- příjem žádostí: 20. 2. 2023 – 20. 4. 2023</a:t>
            </a:r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b="1" u="sng" dirty="0"/>
              <a:t>Plánované výzvy:</a:t>
            </a:r>
          </a:p>
          <a:p>
            <a:pPr algn="just"/>
            <a:r>
              <a:rPr lang="cs-CZ" b="1" dirty="0"/>
              <a:t>Výstavba pro obce </a:t>
            </a:r>
            <a:r>
              <a:rPr lang="cs-CZ" dirty="0"/>
              <a:t>– pořízení sociálních bytů, sociálních domů nebo sociálních bytů ve smíšeném domě prostřednictvím investiční dotace – vyhlášení v průběhu roku 2023</a:t>
            </a:r>
          </a:p>
          <a:p>
            <a:pPr algn="just"/>
            <a:r>
              <a:rPr lang="cs-CZ" b="1" dirty="0"/>
              <a:t>Nájemní byty </a:t>
            </a:r>
            <a:r>
              <a:rPr lang="cs-CZ" dirty="0"/>
              <a:t>– podpora výstavby nájemních bytů a domů (formou novostavby či přestavby budov) pro vymezenou skupinu obyvatel (senioři, zdravotně či příjmově vymezené osoby, apod.) – vyhlášení v průběhu roku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151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Státní fond dopravní infrastruktury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7112839" cy="5120640"/>
          </a:xfrm>
        </p:spPr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b="1" u="sng" dirty="0"/>
              <a:t>Plánované výzvy:</a:t>
            </a:r>
          </a:p>
          <a:p>
            <a:pPr marL="0" indent="0">
              <a:buNone/>
            </a:pPr>
            <a:endParaRPr lang="cs-CZ" b="1" u="sng" dirty="0"/>
          </a:p>
          <a:p>
            <a:r>
              <a:rPr lang="cs-CZ" b="1" dirty="0"/>
              <a:t>Bezpečná doprava, chodníky a cyklostezky </a:t>
            </a:r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dirty="0"/>
              <a:t>– výstavba či rekonstrukce cyklostezek, zřizování jízdních 	pruhů pro cyklisty, opatření vedoucí ke zvýšení 	bezpečnosti a plynulosti dopravy, aj. </a:t>
            </a:r>
          </a:p>
          <a:p>
            <a:pPr marL="0" indent="0">
              <a:buNone/>
            </a:pPr>
            <a:r>
              <a:rPr lang="cs-CZ" dirty="0"/>
              <a:t>	– vyhlášení v květnu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065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Modernizační fond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35137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Výzva RES+ č. 3/2022 - Komunální FVE pro malé obce</a:t>
            </a:r>
          </a:p>
          <a:p>
            <a:pPr marL="0" indent="0">
              <a:buNone/>
            </a:pPr>
            <a:r>
              <a:rPr lang="cs-CZ" dirty="0"/>
              <a:t>do  3000 obyv. k 1. 1. 2022</a:t>
            </a:r>
          </a:p>
          <a:p>
            <a:pPr marL="0" indent="0">
              <a:buNone/>
            </a:pPr>
            <a:r>
              <a:rPr lang="cs-CZ" b="1" dirty="0"/>
              <a:t>Podporované aktivity: </a:t>
            </a:r>
          </a:p>
          <a:p>
            <a:pPr algn="just"/>
            <a:r>
              <a:rPr lang="cs-CZ" dirty="0"/>
              <a:t>instalace FVE s instalovaným výkonem </a:t>
            </a:r>
            <a:r>
              <a:rPr lang="cs-CZ" b="1" dirty="0"/>
              <a:t>do 1 </a:t>
            </a:r>
            <a:r>
              <a:rPr lang="cs-CZ" b="1" dirty="0" err="1"/>
              <a:t>MWp</a:t>
            </a:r>
            <a:r>
              <a:rPr lang="cs-CZ" b="1" dirty="0"/>
              <a:t> (včetně) na jedno předávací místo </a:t>
            </a:r>
            <a:r>
              <a:rPr lang="cs-CZ" dirty="0"/>
              <a:t>do DS/PS na budovách včetně přístřešků vlastněných žadatelem a umístěných na území obce žadatele</a:t>
            </a:r>
          </a:p>
          <a:p>
            <a:pPr lvl="1" algn="just"/>
            <a:r>
              <a:rPr lang="cs-CZ" dirty="0"/>
              <a:t>pořízení FVE na střechy a přístřešky veřejných (nekomerčních) budov</a:t>
            </a:r>
          </a:p>
          <a:p>
            <a:pPr algn="just"/>
            <a:r>
              <a:rPr lang="cs-CZ" dirty="0"/>
              <a:t>bateriová akumulace el. energie (kapacita baterie v 1 PM nesmí být větší než výkon FVE + spolu s novou FVE)</a:t>
            </a:r>
          </a:p>
          <a:p>
            <a:pPr algn="just"/>
            <a:r>
              <a:rPr lang="cs-CZ" dirty="0"/>
              <a:t>Míra podpory: </a:t>
            </a:r>
            <a:r>
              <a:rPr lang="pl-PL" b="1" dirty="0"/>
              <a:t>max. 75 % z celkových výdajů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390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Modernizační fond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35137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Výzva RES+ č. 3/2022 - Komunální FVE pro malé obce </a:t>
            </a:r>
          </a:p>
          <a:p>
            <a:pPr marL="0" indent="0">
              <a:buNone/>
            </a:pPr>
            <a:r>
              <a:rPr lang="cs-CZ" b="1" dirty="0"/>
              <a:t>Specifické podmínky výzvy:</a:t>
            </a:r>
          </a:p>
          <a:p>
            <a:pPr algn="just"/>
            <a:r>
              <a:rPr lang="cs-CZ" dirty="0"/>
              <a:t>musí být spotřebováno alespoň 80 % vyrobené elektřiny z nově instalovaných FVE za celý projekt v roční bilanci</a:t>
            </a:r>
          </a:p>
          <a:p>
            <a:pPr algn="just"/>
            <a:r>
              <a:rPr lang="cs-CZ" b="1" dirty="0"/>
              <a:t>způsobilé výdaje </a:t>
            </a:r>
            <a:r>
              <a:rPr lang="cs-CZ" dirty="0"/>
              <a:t>vznikají po 1. 1. 2022 – lze zahrnout:</a:t>
            </a:r>
          </a:p>
          <a:p>
            <a:pPr lvl="1" algn="just"/>
            <a:r>
              <a:rPr lang="cs-CZ" dirty="0"/>
              <a:t>vynucené investice do renovací konstrukcí střech, na kterých budou instalovány FVE,</a:t>
            </a:r>
          </a:p>
          <a:p>
            <a:pPr lvl="1" algn="just"/>
            <a:r>
              <a:rPr lang="cs-CZ" dirty="0"/>
              <a:t>modernizace elektroinstalace v budovách s nově instalovanými FVE,</a:t>
            </a:r>
          </a:p>
          <a:p>
            <a:pPr lvl="1" algn="just"/>
            <a:r>
              <a:rPr lang="cs-CZ" dirty="0"/>
              <a:t>zavedení energetického managementu včetně řídícího softwaru a měřících a řídících prvků pro optimalizaci výroby a spotřeby energie, </a:t>
            </a:r>
          </a:p>
          <a:p>
            <a:pPr lvl="1" algn="just"/>
            <a:r>
              <a:rPr lang="cs-CZ" dirty="0"/>
              <a:t>projektová příprava (EP, PD, ZD)</a:t>
            </a:r>
          </a:p>
          <a:p>
            <a:pPr lvl="1" algn="just"/>
            <a:r>
              <a:rPr lang="cs-CZ" dirty="0"/>
              <a:t>činnost odborného technického a autorského dozoru a BOZP</a:t>
            </a:r>
          </a:p>
        </p:txBody>
      </p:sp>
    </p:spTree>
    <p:extLst>
      <p:ext uri="{BB962C8B-B14F-4D97-AF65-F5344CB8AC3E}">
        <p14:creationId xmlns:p14="http://schemas.microsoft.com/office/powerpoint/2010/main" val="1545572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Modernizační fond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351378" cy="5120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/>
              <a:t>Výzva RES+ č. 3/2022 - Komunální FVE pro malé obce</a:t>
            </a:r>
          </a:p>
          <a:p>
            <a:pPr marL="0" indent="0">
              <a:buNone/>
            </a:pPr>
            <a:r>
              <a:rPr lang="cs-CZ" b="1" dirty="0"/>
              <a:t>Přílohy:</a:t>
            </a:r>
          </a:p>
          <a:p>
            <a:pPr algn="just"/>
            <a:r>
              <a:rPr lang="cs-CZ" dirty="0"/>
              <a:t>projektová studie stavebního a/nebo technologického řešení nebo PD včetně rozpočtu, </a:t>
            </a:r>
          </a:p>
          <a:p>
            <a:pPr algn="just"/>
            <a:r>
              <a:rPr lang="cs-CZ" dirty="0"/>
              <a:t>odborný posudek (energetické posouzení),</a:t>
            </a:r>
          </a:p>
          <a:p>
            <a:pPr algn="just"/>
            <a:r>
              <a:rPr lang="cs-CZ" dirty="0"/>
              <a:t>dokumenty prokazující právní vztah k nemovitostem dotčeným realizací projektu, </a:t>
            </a:r>
          </a:p>
          <a:p>
            <a:pPr algn="just"/>
            <a:r>
              <a:rPr lang="cs-CZ" dirty="0"/>
              <a:t>doklad o vedení bankovního účtu, na který bude poskytována podpora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Důležité termíny:</a:t>
            </a:r>
          </a:p>
          <a:p>
            <a:pPr marL="0" indent="0" algn="just">
              <a:buNone/>
            </a:pPr>
            <a:r>
              <a:rPr lang="cs-CZ" dirty="0"/>
              <a:t>Ukončení příjmu žádostí: 15. 3. 2023 do 12:00 hod/ prodloužení do 06/2023</a:t>
            </a:r>
          </a:p>
          <a:p>
            <a:pPr marL="0" indent="0" algn="just">
              <a:buNone/>
            </a:pPr>
            <a:r>
              <a:rPr lang="cs-CZ" dirty="0"/>
              <a:t>Realizace podpořených projektů: nejpozději do 3 let od vydání rozhodnutí</a:t>
            </a:r>
          </a:p>
        </p:txBody>
      </p:sp>
    </p:spTree>
    <p:extLst>
      <p:ext uri="{BB962C8B-B14F-4D97-AF65-F5344CB8AC3E}">
        <p14:creationId xmlns:p14="http://schemas.microsoft.com/office/powerpoint/2010/main" val="1162004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Modernizační fond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35137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Výzva RES+ č. 4/2022 - Komunální FVE pro větší obce (energetická společenství)</a:t>
            </a:r>
          </a:p>
          <a:p>
            <a:pPr marL="0" indent="0">
              <a:buNone/>
            </a:pPr>
            <a:r>
              <a:rPr lang="cs-CZ" dirty="0"/>
              <a:t>Podporované aktivity: </a:t>
            </a:r>
          </a:p>
          <a:p>
            <a:pPr algn="just"/>
            <a:r>
              <a:rPr lang="cs-CZ" b="1" dirty="0"/>
              <a:t>Sdružené projekty výstavby FVE</a:t>
            </a:r>
            <a:r>
              <a:rPr lang="cs-CZ" dirty="0"/>
              <a:t>, které zahrnují více dílčích projektů s více než jedním předávacím místem do DS/PS, umístěných na území žadatele a/nebo zřizovatele či majitele žadatele</a:t>
            </a:r>
          </a:p>
          <a:p>
            <a:pPr lvl="1" algn="just"/>
            <a:r>
              <a:rPr lang="cs-CZ" dirty="0"/>
              <a:t>na střechy veřejných (vč. veřejných komerčních) budov</a:t>
            </a:r>
          </a:p>
          <a:p>
            <a:pPr lvl="1" algn="just"/>
            <a:r>
              <a:rPr lang="cs-CZ" dirty="0"/>
              <a:t>na veřejné (vč. veřejných komerčních) pozemky</a:t>
            </a:r>
          </a:p>
          <a:p>
            <a:pPr lvl="1" algn="just"/>
            <a:r>
              <a:rPr lang="cs-CZ" dirty="0"/>
              <a:t>na střechy a přístřešky komerčních (neveřejných) subjektů (max. do 20 % </a:t>
            </a:r>
            <a:r>
              <a:rPr lang="cs-CZ" dirty="0" err="1"/>
              <a:t>inst</a:t>
            </a:r>
            <a:r>
              <a:rPr lang="cs-CZ" dirty="0"/>
              <a:t>. výkonu) – vlastníkem a provozovatelem FVE však musí být žadatel</a:t>
            </a:r>
          </a:p>
          <a:p>
            <a:pPr algn="just"/>
            <a:r>
              <a:rPr lang="cs-CZ" dirty="0"/>
              <a:t>bateriová </a:t>
            </a:r>
            <a:r>
              <a:rPr lang="cs-CZ" b="1" dirty="0"/>
              <a:t>akumulace el. energie a elektrolyzér</a:t>
            </a:r>
          </a:p>
          <a:p>
            <a:pPr algn="just"/>
            <a:r>
              <a:rPr lang="cs-CZ" b="1" dirty="0"/>
              <a:t>NEPODPOROVÁNO: </a:t>
            </a:r>
            <a:r>
              <a:rPr lang="cs-CZ" dirty="0"/>
              <a:t>Instalace FVE s jedním předávacím místem do DS/PS.</a:t>
            </a:r>
          </a:p>
        </p:txBody>
      </p:sp>
    </p:spTree>
    <p:extLst>
      <p:ext uri="{BB962C8B-B14F-4D97-AF65-F5344CB8AC3E}">
        <p14:creationId xmlns:p14="http://schemas.microsoft.com/office/powerpoint/2010/main" val="140218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990A1-7F76-9960-D166-51F57460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OSY</a:t>
            </a:r>
            <a:br>
              <a:rPr lang="cs-CZ" dirty="0"/>
            </a:br>
            <a:r>
              <a:rPr lang="cs-CZ" dirty="0"/>
              <a:t>PROGRAMU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BEAC7A-6C8F-15A5-E72A-3F2E1657EC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155" y="1147163"/>
            <a:ext cx="932769" cy="9388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D1C34F-1857-E0C9-02B6-514626ACA7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9155" y="2315623"/>
            <a:ext cx="932769" cy="9388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5D7794-2719-358D-7471-F5723D13D5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9155" y="3524641"/>
            <a:ext cx="932769" cy="9388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3FEC86-4175-141A-C757-352C6E6C13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9155" y="4887770"/>
            <a:ext cx="932769" cy="93276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81A5582-F77F-7E14-7B01-A864B69B8091}"/>
              </a:ext>
            </a:extLst>
          </p:cNvPr>
          <p:cNvSpPr txBox="1"/>
          <p:nvPr/>
        </p:nvSpPr>
        <p:spPr>
          <a:xfrm>
            <a:off x="5411755" y="1228922"/>
            <a:ext cx="6102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Inovace a konkurenceschopnost</a:t>
            </a:r>
          </a:p>
          <a:p>
            <a:r>
              <a:rPr lang="cs-CZ" sz="2400" b="1" dirty="0"/>
              <a:t>13 780 372,00 eur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75DE3AD-A831-C657-EDF5-87F5BF5D82FE}"/>
              </a:ext>
            </a:extLst>
          </p:cNvPr>
          <p:cNvSpPr txBox="1"/>
          <p:nvPr/>
        </p:nvSpPr>
        <p:spPr>
          <a:xfrm>
            <a:off x="5411755" y="2369558"/>
            <a:ext cx="6102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Změny klimatu a udržitelnost</a:t>
            </a:r>
          </a:p>
          <a:p>
            <a:r>
              <a:rPr lang="cs-CZ" sz="2400" b="1" dirty="0"/>
              <a:t>39 809 961,00 eur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085800-1E00-F679-C5A9-15FD9737EB07}"/>
              </a:ext>
            </a:extLst>
          </p:cNvPr>
          <p:cNvSpPr txBox="1"/>
          <p:nvPr/>
        </p:nvSpPr>
        <p:spPr>
          <a:xfrm>
            <a:off x="5411755" y="3577192"/>
            <a:ext cx="6102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Vzdělávání, kultura a cestovní ruch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64 308 399,00 eur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757D686-892C-10F0-AADA-375CDB61EE0A}"/>
              </a:ext>
            </a:extLst>
          </p:cNvPr>
          <p:cNvSpPr txBox="1"/>
          <p:nvPr/>
        </p:nvSpPr>
        <p:spPr>
          <a:xfrm>
            <a:off x="5411755" y="4982160"/>
            <a:ext cx="6102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Spolupráce a vytváření důvěry (včetně FMP 15 311 523,00 eur) 24 498 437,00 eur </a:t>
            </a:r>
          </a:p>
        </p:txBody>
      </p:sp>
    </p:spTree>
    <p:extLst>
      <p:ext uri="{BB962C8B-B14F-4D97-AF65-F5344CB8AC3E}">
        <p14:creationId xmlns:p14="http://schemas.microsoft.com/office/powerpoint/2010/main" val="2447995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Modernizační fond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35137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Výzva RES+ č. 4/2022 - Komunální FVE pro větší obce </a:t>
            </a:r>
          </a:p>
          <a:p>
            <a:pPr lvl="0">
              <a:buClr>
                <a:srgbClr val="40BAD2"/>
              </a:buClr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Míra podpory: dle jednotkových nákladů</a:t>
            </a:r>
          </a:p>
          <a:p>
            <a:pPr marL="0" indent="0">
              <a:buNone/>
            </a:pPr>
            <a:r>
              <a:rPr lang="cs-CZ" b="1" dirty="0"/>
              <a:t>Specifické podmínky výzvy:</a:t>
            </a:r>
          </a:p>
          <a:p>
            <a:pPr algn="just"/>
            <a:r>
              <a:rPr lang="cs-CZ" dirty="0"/>
              <a:t>musí být spotřebováno alespoň 80 % vyrobené elektřiny z nově instalovaných FVE za celý projekt v roční bilanci</a:t>
            </a:r>
          </a:p>
          <a:p>
            <a:pPr algn="just"/>
            <a:r>
              <a:rPr lang="cs-CZ" dirty="0"/>
              <a:t>FVE nesmí být vystavěny na plochách zemědělského půdního fondu anebo pozemcích určených k plnění funkce lesa</a:t>
            </a:r>
          </a:p>
          <a:p>
            <a:pPr algn="just"/>
            <a:r>
              <a:rPr lang="cs-CZ" b="1" dirty="0"/>
              <a:t>způsobilé výdaje </a:t>
            </a:r>
            <a:r>
              <a:rPr lang="cs-CZ" dirty="0"/>
              <a:t>vznikají po podání ŽOD – lze zahrnout:</a:t>
            </a:r>
          </a:p>
          <a:p>
            <a:pPr lvl="1" algn="just"/>
            <a:r>
              <a:rPr lang="cs-CZ" dirty="0"/>
              <a:t>zavedení energetického managementu včetně řídícího softwaru a měřících a řídících prvků pro optimalizaci výroby a spotřeby energie, </a:t>
            </a:r>
          </a:p>
          <a:p>
            <a:pPr lvl="1" algn="just"/>
            <a:r>
              <a:rPr lang="cs-CZ" dirty="0"/>
              <a:t>činnost odborného technického a autorského dozoru a BOZP.</a:t>
            </a:r>
          </a:p>
        </p:txBody>
      </p:sp>
    </p:spTree>
    <p:extLst>
      <p:ext uri="{BB962C8B-B14F-4D97-AF65-F5344CB8AC3E}">
        <p14:creationId xmlns:p14="http://schemas.microsoft.com/office/powerpoint/2010/main" val="2591384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Modernizační fond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351378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Výzva RES+ č. 4/2022 - Komunální FVE pro větší obce </a:t>
            </a:r>
          </a:p>
          <a:p>
            <a:pPr marL="0" lvl="0" indent="0">
              <a:buClr>
                <a:srgbClr val="40BAD2"/>
              </a:buClr>
              <a:buNone/>
            </a:pPr>
            <a:r>
              <a:rPr lang="cs-CZ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Přílohy:</a:t>
            </a:r>
          </a:p>
          <a:p>
            <a:pPr lvl="0" algn="just">
              <a:buClr>
                <a:srgbClr val="40BAD2"/>
              </a:buClr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projektová studie stavebního a/nebo technologického řešení nebo PD v úrovni pro stavební povolení (či vyšší stupeň) včetně rozpočtu, </a:t>
            </a:r>
          </a:p>
          <a:p>
            <a:pPr lvl="0" algn="just">
              <a:buClr>
                <a:srgbClr val="40BAD2"/>
              </a:buClr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odborný posudek (energetický posudek),</a:t>
            </a:r>
          </a:p>
          <a:p>
            <a:pPr lvl="0" algn="just">
              <a:buClr>
                <a:srgbClr val="40BAD2"/>
              </a:buClr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Smlouva o připojení výrobny elektřiny k elektrizační soustavě nebo Smlouva o uzavření budoucí smlouvy o připojení (je-li relevantní).</a:t>
            </a:r>
          </a:p>
          <a:p>
            <a:pPr lvl="0" algn="just">
              <a:buClr>
                <a:srgbClr val="40BAD2"/>
              </a:buClr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dokumenty prokazující právní vztah k nemovitostem dotčeným realizací projektu, </a:t>
            </a:r>
          </a:p>
          <a:p>
            <a:pPr lvl="0" algn="just">
              <a:buClr>
                <a:srgbClr val="40BAD2"/>
              </a:buClr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doklad o vedení bankovního účtu, na který bude poskytována podpora</a:t>
            </a:r>
          </a:p>
          <a:p>
            <a:pPr marL="0" lvl="0" indent="0">
              <a:buClr>
                <a:srgbClr val="40BAD2"/>
              </a:buClr>
              <a:buNone/>
            </a:pPr>
            <a:endParaRPr lang="cs-CZ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0" lvl="0" indent="0">
              <a:buClr>
                <a:srgbClr val="40BAD2"/>
              </a:buClr>
              <a:buNone/>
            </a:pPr>
            <a:r>
              <a:rPr lang="cs-CZ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Důležité termíny:</a:t>
            </a:r>
          </a:p>
          <a:p>
            <a:pPr marL="0" lvl="0" indent="0" algn="just">
              <a:buClr>
                <a:srgbClr val="40BAD2"/>
              </a:buClr>
              <a:buNone/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Ukončení příjmu žádostí: 15. 3. 2023 do 12:00 hod./prodloužení do 06/2023</a:t>
            </a:r>
          </a:p>
          <a:p>
            <a:pPr marL="0" lvl="0" indent="0" algn="just">
              <a:buClr>
                <a:srgbClr val="40BAD2"/>
              </a:buClr>
              <a:buNone/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</a:rPr>
              <a:t>Realizace podpořených projektů: nejpozději do 5 let od vydání rozhodnutí</a:t>
            </a:r>
          </a:p>
        </p:txBody>
      </p:sp>
    </p:spTree>
    <p:extLst>
      <p:ext uri="{BB962C8B-B14F-4D97-AF65-F5344CB8AC3E}">
        <p14:creationId xmlns:p14="http://schemas.microsoft.com/office/powerpoint/2010/main" val="3304418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Modernizační fond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35137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b="1" u="sng" dirty="0"/>
              <a:t>Plánované výzvy:</a:t>
            </a:r>
          </a:p>
          <a:p>
            <a:pPr marL="0" indent="0">
              <a:buNone/>
            </a:pPr>
            <a:endParaRPr lang="cs-CZ" b="1" u="sng" dirty="0"/>
          </a:p>
          <a:p>
            <a:r>
              <a:rPr lang="cs-CZ" b="1" dirty="0"/>
              <a:t>Ekologická vozidla – </a:t>
            </a:r>
            <a:r>
              <a:rPr lang="cs-CZ" b="1" dirty="0" err="1"/>
              <a:t>TRANSGov</a:t>
            </a:r>
            <a:r>
              <a:rPr lang="cs-CZ" b="1" dirty="0"/>
              <a:t> </a:t>
            </a:r>
          </a:p>
          <a:p>
            <a:pPr marL="0" indent="0" algn="just">
              <a:buNone/>
            </a:pPr>
            <a:r>
              <a:rPr lang="cs-CZ" b="1" dirty="0"/>
              <a:t>     	</a:t>
            </a:r>
            <a:r>
              <a:rPr lang="cs-CZ" dirty="0"/>
              <a:t>– pořízení vozidel na alternativní pohon a infrastruktury pro 	veřejnou dopravu </a:t>
            </a:r>
          </a:p>
          <a:p>
            <a:pPr marL="0" indent="0">
              <a:buNone/>
            </a:pPr>
            <a:r>
              <a:rPr lang="cs-CZ" dirty="0"/>
              <a:t>	– vyhlášení ve 4. čtvrtletí 2023</a:t>
            </a:r>
          </a:p>
          <a:p>
            <a:r>
              <a:rPr lang="cs-CZ" b="1" dirty="0"/>
              <a:t>Modernizace soustav veřejného osvětlení – LIGHTPUB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	 - vyhlášení ve 3. čtvrtletí 2023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833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318" y="868680"/>
            <a:ext cx="6400800" cy="512064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KDE NÁS NAJDETE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/>
              <a:t>Sportovní </a:t>
            </a:r>
            <a:r>
              <a:rPr lang="cs-CZ" dirty="0"/>
              <a:t>3302, 434 01 MOST</a:t>
            </a:r>
            <a:br>
              <a:rPr lang="cs-CZ" dirty="0"/>
            </a:br>
            <a:r>
              <a:rPr lang="cs-CZ" dirty="0"/>
              <a:t> </a:t>
            </a:r>
          </a:p>
          <a:p>
            <a:r>
              <a:rPr lang="cs-CZ" dirty="0"/>
              <a:t>E-mail: info@asistencnicentrum.cz</a:t>
            </a:r>
          </a:p>
          <a:p>
            <a:r>
              <a:rPr lang="cs-CZ" dirty="0"/>
              <a:t>Infolinka: +420 476 105 840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Přehled dotací</a:t>
            </a:r>
          </a:p>
          <a:p>
            <a:r>
              <a:rPr lang="cs-CZ" dirty="0"/>
              <a:t>https://dotace-fondy.eu/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2" y="2854396"/>
            <a:ext cx="2719511" cy="11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21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2D739-E06C-51F2-E628-57F77DDE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248" y="1276708"/>
            <a:ext cx="7315200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DĚKUJEME ZA POZORNOST !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AF8670-8C44-8C68-392B-3B1BA6E2F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Společný sekretariát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Euroregion Krušnohoří/Erzgebirge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2BB9DF7-8E82-BFC3-8FF5-C2C9FFC734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049" y="2199937"/>
            <a:ext cx="1810669" cy="132904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9830E2A-53C1-DE61-D531-94C14E226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92" y="970644"/>
            <a:ext cx="2310384" cy="10027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5EDE8F-B203-45AD-2886-172DFBF4C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20" y="3668016"/>
            <a:ext cx="2790570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635" y="4826318"/>
            <a:ext cx="2289941" cy="9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54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26DD1-26AC-9850-A441-8618F4A7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713584" cy="4601183"/>
          </a:xfrm>
        </p:spPr>
        <p:txBody>
          <a:bodyPr>
            <a:normAutofit/>
          </a:bodyPr>
          <a:lstStyle/>
          <a:p>
            <a:r>
              <a:rPr lang="cs-CZ" sz="3200" cap="all" dirty="0"/>
              <a:t>Časový harmonogram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027283-21EE-72C4-93B6-77BFA49C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1" y="864108"/>
            <a:ext cx="8481527" cy="512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b="1" dirty="0">
                <a:solidFill>
                  <a:schemeClr val="tx1"/>
                </a:solidFill>
              </a:rPr>
              <a:t>DOTAČNÍ PORTÁL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https://www.sn-cz2027.eu/</a:t>
            </a:r>
            <a:endParaRPr lang="cs-CZ" dirty="0"/>
          </a:p>
          <a:p>
            <a:pPr>
              <a:buFontTx/>
              <a:buChar char="-"/>
            </a:pPr>
            <a:r>
              <a:rPr lang="cs-CZ" sz="2900" dirty="0">
                <a:solidFill>
                  <a:schemeClr val="tx1"/>
                </a:solidFill>
              </a:rPr>
              <a:t>právní rámec, formuláře, postupy, návody apod.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600" b="1" dirty="0">
                <a:solidFill>
                  <a:schemeClr val="tx1"/>
                </a:solidFill>
              </a:rPr>
              <a:t>! NOVINKOU JSOU POVINNÉ KONZULTACE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900" b="1" dirty="0">
                <a:solidFill>
                  <a:schemeClr val="tx1"/>
                </a:solidFill>
              </a:rPr>
              <a:t>Zúčastněné orgány (společný sekretariát, příslušný krajský úřad)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1"/>
                </a:solidFill>
              </a:rPr>
              <a:t> kooperační partneři budou informováni o specifických požadavcích programu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1"/>
                </a:solidFill>
              </a:rPr>
              <a:t> před konzultací vyplní LP kompletně formulář „projektový záměr“ v obou  jazycích</a:t>
            </a:r>
          </a:p>
          <a:p>
            <a:pPr marL="0" indent="0">
              <a:buNone/>
            </a:pPr>
            <a:endParaRPr lang="cs-CZ" sz="2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900" dirty="0">
                <a:solidFill>
                  <a:schemeClr val="tx1"/>
                </a:solidFill>
                <a:highlight>
                  <a:srgbClr val="FFFF00"/>
                </a:highlight>
              </a:rPr>
              <a:t>Doporučený termín pro podání projektových žádostí na </a:t>
            </a:r>
            <a:r>
              <a:rPr lang="cs-CZ" sz="2900" b="1" dirty="0">
                <a:solidFill>
                  <a:schemeClr val="tx1"/>
                </a:solidFill>
                <a:highlight>
                  <a:srgbClr val="FFFF00"/>
                </a:highlight>
              </a:rPr>
              <a:t>1. monitorovací výbor</a:t>
            </a:r>
            <a:r>
              <a:rPr lang="cs-CZ" sz="29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cs-CZ" sz="2900" b="1" dirty="0">
                <a:solidFill>
                  <a:schemeClr val="tx1"/>
                </a:solidFill>
                <a:highlight>
                  <a:srgbClr val="FFFF00"/>
                </a:highlight>
              </a:rPr>
              <a:t>22. 2. 2023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tx1"/>
                </a:solidFill>
              </a:rPr>
              <a:t>První monitorovací výbor, který bude rozhodovat o projektech </a:t>
            </a:r>
            <a:r>
              <a:rPr lang="cs-CZ" sz="2900" b="1" dirty="0">
                <a:solidFill>
                  <a:schemeClr val="tx1"/>
                </a:solidFill>
              </a:rPr>
              <a:t>21./22. 6. 2023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900" dirty="0">
                <a:solidFill>
                  <a:schemeClr val="tx1"/>
                </a:solidFill>
              </a:rPr>
              <a:t>Doporučený termín pro podání projektových žádostí na </a:t>
            </a:r>
            <a:r>
              <a:rPr lang="cs-CZ" sz="2900" b="1" dirty="0">
                <a:solidFill>
                  <a:schemeClr val="tx1"/>
                </a:solidFill>
              </a:rPr>
              <a:t>2. monitorovací výbor</a:t>
            </a:r>
            <a:endParaRPr lang="cs-CZ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900" b="1" dirty="0">
                <a:solidFill>
                  <a:schemeClr val="tx1"/>
                </a:solidFill>
              </a:rPr>
              <a:t>7.7.2023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tx1"/>
                </a:solidFill>
              </a:rPr>
              <a:t>Druhý monitorovací výbor, který bude rozhodovat o projektech  </a:t>
            </a:r>
            <a:r>
              <a:rPr lang="cs-CZ" sz="2900" b="1" dirty="0">
                <a:solidFill>
                  <a:schemeClr val="tx1"/>
                </a:solidFill>
              </a:rPr>
              <a:t>15/16.11.2023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58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1732" y="1570763"/>
            <a:ext cx="5128093" cy="30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92898" y="2302850"/>
            <a:ext cx="7710279" cy="3119016"/>
            <a:chOff x="0" y="0"/>
            <a:chExt cx="15420557" cy="6238032"/>
          </a:xfrm>
        </p:grpSpPr>
        <p:sp>
          <p:nvSpPr>
            <p:cNvPr id="4" name="AutoShape 4"/>
            <p:cNvSpPr/>
            <p:nvPr/>
          </p:nvSpPr>
          <p:spPr>
            <a:xfrm>
              <a:off x="3863965" y="0"/>
              <a:ext cx="3828663" cy="6238032"/>
            </a:xfrm>
            <a:prstGeom prst="rect">
              <a:avLst/>
            </a:prstGeom>
            <a:solidFill>
              <a:srgbClr val="173C86">
                <a:alpha val="24706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3828663" cy="6238032"/>
            </a:xfrm>
            <a:prstGeom prst="rect">
              <a:avLst/>
            </a:prstGeom>
            <a:solidFill>
              <a:srgbClr val="86EAE9">
                <a:alpha val="24706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7727929" y="0"/>
              <a:ext cx="3828663" cy="6238032"/>
            </a:xfrm>
            <a:prstGeom prst="rect">
              <a:avLst/>
            </a:prstGeom>
            <a:solidFill>
              <a:srgbClr val="37C9EF">
                <a:alpha val="24706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1591894" y="0"/>
              <a:ext cx="3828663" cy="6238032"/>
            </a:xfrm>
            <a:prstGeom prst="rect">
              <a:avLst/>
            </a:prstGeom>
            <a:solidFill>
              <a:srgbClr val="2C92D5">
                <a:alpha val="24706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48279" y="2554588"/>
            <a:ext cx="1988969" cy="485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</a:t>
            </a: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</a:t>
            </a:r>
            <a:r>
              <a:rPr kumimoji="0" lang="cs-CZ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Hana Müller Karlová</a:t>
            </a:r>
            <a:endParaRPr kumimoji="0" lang="en-US" sz="921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  <a:r>
              <a:rPr kumimoji="0" lang="cs-CZ" sz="921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hana.mueller-karlova</a:t>
            </a: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@sab.sachsen.de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30387" y="2560275"/>
            <a:ext cx="1988969" cy="48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Petra </a:t>
            </a:r>
            <a:r>
              <a:rPr kumimoji="0" lang="en-US" sz="92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Banzetová</a:t>
            </a:r>
            <a:endParaRPr kumimoji="0" lang="en-US" sz="92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petra.banzetova@kr-karlovarsky.cz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463480" y="835214"/>
            <a:ext cx="3866907" cy="1040525"/>
          </a:xfrm>
          <a:prstGeom prst="rect">
            <a:avLst/>
          </a:prstGeom>
          <a:solidFill>
            <a:srgbClr val="2A8435">
              <a:alpha val="5686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673457" y="928077"/>
            <a:ext cx="3449895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Kontaktní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osoby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C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2A8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SPOLEČNÝ SEKRETARIÁT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A84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425204" y="5261751"/>
            <a:ext cx="1905183" cy="159249"/>
          </a:xfrm>
          <a:prstGeom prst="rect">
            <a:avLst/>
          </a:prstGeom>
          <a:solidFill>
            <a:srgbClr val="2A8435">
              <a:alpha val="84706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1492898" y="5266194"/>
            <a:ext cx="1905507" cy="153237"/>
          </a:xfrm>
          <a:prstGeom prst="rect">
            <a:avLst/>
          </a:prstGeom>
          <a:solidFill>
            <a:srgbClr val="2A8435"/>
          </a:solidFill>
        </p:spPr>
      </p:sp>
      <p:sp>
        <p:nvSpPr>
          <p:cNvPr id="14" name="AutoShape 14"/>
          <p:cNvSpPr/>
          <p:nvPr/>
        </p:nvSpPr>
        <p:spPr>
          <a:xfrm>
            <a:off x="5367055" y="5261751"/>
            <a:ext cx="1903951" cy="159249"/>
          </a:xfrm>
          <a:prstGeom prst="rect">
            <a:avLst/>
          </a:prstGeom>
          <a:solidFill>
            <a:srgbClr val="173C86">
              <a:alpha val="84706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7292585" y="5261751"/>
            <a:ext cx="1910591" cy="159249"/>
          </a:xfrm>
          <a:prstGeom prst="rect">
            <a:avLst/>
          </a:prstGeom>
          <a:solidFill>
            <a:srgbClr val="173C86"/>
          </a:solidFill>
        </p:spPr>
      </p:sp>
      <p:sp>
        <p:nvSpPr>
          <p:cNvPr id="16" name="AutoShape 16"/>
          <p:cNvSpPr/>
          <p:nvPr/>
        </p:nvSpPr>
        <p:spPr>
          <a:xfrm>
            <a:off x="5348037" y="831130"/>
            <a:ext cx="5788916" cy="1040525"/>
          </a:xfrm>
          <a:prstGeom prst="rect">
            <a:avLst/>
          </a:prstGeom>
          <a:solidFill>
            <a:srgbClr val="173C86">
              <a:alpha val="42745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1463480" y="1889185"/>
            <a:ext cx="1943405" cy="397675"/>
          </a:xfrm>
          <a:prstGeom prst="rect">
            <a:avLst/>
          </a:prstGeom>
          <a:solidFill>
            <a:srgbClr val="2A8435">
              <a:alpha val="84706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1718913" y="1908613"/>
            <a:ext cx="1578760" cy="343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Euroregion </a:t>
            </a:r>
            <a:r>
              <a:rPr kumimoji="0" lang="en-US" sz="99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Egrensis</a:t>
            </a:r>
            <a:endParaRPr kumimoji="0" lang="en-US" sz="99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Euroregion Elbe/Labe</a:t>
            </a:r>
          </a:p>
        </p:txBody>
      </p:sp>
      <p:sp>
        <p:nvSpPr>
          <p:cNvPr id="19" name="AutoShape 19"/>
          <p:cNvSpPr/>
          <p:nvPr/>
        </p:nvSpPr>
        <p:spPr>
          <a:xfrm>
            <a:off x="3425204" y="1889184"/>
            <a:ext cx="1914009" cy="394685"/>
          </a:xfrm>
          <a:prstGeom prst="rect">
            <a:avLst/>
          </a:prstGeom>
          <a:solidFill>
            <a:srgbClr val="2A8435">
              <a:alpha val="84706"/>
            </a:srgbClr>
          </a:solidFill>
        </p:spPr>
      </p:sp>
      <p:sp>
        <p:nvSpPr>
          <p:cNvPr id="24" name="TextBox 24"/>
          <p:cNvSpPr txBox="1"/>
          <p:nvPr/>
        </p:nvSpPr>
        <p:spPr>
          <a:xfrm>
            <a:off x="2657099" y="1920454"/>
            <a:ext cx="3449895" cy="33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Euroregion Erzgebirge/Krušnohoří</a:t>
            </a:r>
          </a:p>
          <a:p>
            <a:pPr marL="0" marR="0" lvl="0" indent="0" algn="ctr" defTabSz="914400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Euroregion Neise-Nisa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4369" y="3327400"/>
            <a:ext cx="1764036" cy="485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Pavel Nováček</a:t>
            </a:r>
            <a:endParaRPr kumimoji="0" lang="en-US" sz="921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1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pavel.novacek</a:t>
            </a: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@sab.sachsen.de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13853" y="4140200"/>
            <a:ext cx="1790511" cy="65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Jennifer L. Enders</a:t>
            </a: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jennifer-laura.enders@sab.sachsen.de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67287" y="2554588"/>
            <a:ext cx="2029519" cy="48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Manuela Prchalová</a:t>
            </a: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manuela.prchalova@sab.sachsen.de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89101" y="3446632"/>
            <a:ext cx="2029519" cy="48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Tereza Olsen</a:t>
            </a: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</a:p>
          <a:p>
            <a:pPr marL="0" marR="0" lvl="0" indent="0" algn="ctr" defTabSz="914400" rtl="0" eaLnBrk="1" fontAlgn="auto" latinLnBrk="0" hangingPunct="1">
              <a:lnSpc>
                <a:spcPts val="12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1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tereza.olsen@sab.sachsen.de</a:t>
            </a:r>
          </a:p>
        </p:txBody>
      </p:sp>
      <p:sp>
        <p:nvSpPr>
          <p:cNvPr id="29" name="AutoShape 29"/>
          <p:cNvSpPr/>
          <p:nvPr/>
        </p:nvSpPr>
        <p:spPr>
          <a:xfrm>
            <a:off x="9222621" y="2302850"/>
            <a:ext cx="1914332" cy="3119016"/>
          </a:xfrm>
          <a:prstGeom prst="rect">
            <a:avLst/>
          </a:prstGeom>
          <a:solidFill>
            <a:srgbClr val="2C92D5">
              <a:alpha val="24706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5360415" y="1895166"/>
            <a:ext cx="1910591" cy="388703"/>
          </a:xfrm>
          <a:prstGeom prst="rect">
            <a:avLst/>
          </a:prstGeom>
          <a:solidFill>
            <a:srgbClr val="2A8435">
              <a:alpha val="84706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7292585" y="1898157"/>
            <a:ext cx="1910591" cy="388703"/>
          </a:xfrm>
          <a:prstGeom prst="rect">
            <a:avLst/>
          </a:prstGeom>
          <a:solidFill>
            <a:srgbClr val="2A8435">
              <a:alpha val="84706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9222621" y="1898157"/>
            <a:ext cx="1910591" cy="388703"/>
          </a:xfrm>
          <a:prstGeom prst="rect">
            <a:avLst/>
          </a:prstGeom>
          <a:solidFill>
            <a:srgbClr val="2A8435">
              <a:alpha val="84706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9222622" y="5261751"/>
            <a:ext cx="1893702" cy="160115"/>
          </a:xfrm>
          <a:prstGeom prst="rect">
            <a:avLst/>
          </a:prstGeom>
          <a:solidFill>
            <a:srgbClr val="173C86"/>
          </a:solidFill>
        </p:spPr>
      </p:sp>
      <p:sp>
        <p:nvSpPr>
          <p:cNvPr id="34" name="TextBox 34"/>
          <p:cNvSpPr txBox="1"/>
          <p:nvPr/>
        </p:nvSpPr>
        <p:spPr>
          <a:xfrm>
            <a:off x="6522934" y="928077"/>
            <a:ext cx="3449895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Kontaktní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osoby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endParaRPr lang="cs-CZ" sz="1600" b="1" dirty="0">
              <a:solidFill>
                <a:srgbClr val="003C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Kraje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C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366954" y="1914465"/>
            <a:ext cx="1908506" cy="521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Bezirksamt Karlsbad</a:t>
            </a:r>
          </a:p>
          <a:p>
            <a:pPr marL="0" marR="0" lvl="0" indent="0" algn="ctr" defTabSz="9144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Krajský úřad Karlovarského kraje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85774" y="1894774"/>
            <a:ext cx="1713442" cy="52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Bezirksamt Ústí nad Labem</a:t>
            </a:r>
          </a:p>
          <a:p>
            <a:pPr marL="0" marR="0" lvl="0" indent="0" algn="ctr" defTabSz="914400" rtl="0" eaLnBrk="1" fontAlgn="auto" latinLnBrk="0" hangingPunct="1">
              <a:lnSpc>
                <a:spcPts val="1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Krajský úřad Ústeckého kraje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252640" y="1908593"/>
            <a:ext cx="1829991" cy="522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Bezirksamt</a:t>
            </a:r>
            <a:r>
              <a:rPr kumimoji="0" lang="en-US" sz="99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Liberec</a:t>
            </a:r>
          </a:p>
          <a:p>
            <a:pPr marL="0" marR="0" lvl="0" indent="0" algn="ctr" defTabSz="914400" rtl="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1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Krajský</a:t>
            </a:r>
            <a:r>
              <a:rPr kumimoji="0" lang="en-US" sz="98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81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úřad</a:t>
            </a:r>
            <a:r>
              <a:rPr kumimoji="0" lang="en-US" sz="98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81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Libereckého</a:t>
            </a:r>
            <a:r>
              <a:rPr kumimoji="0" lang="en-US" sz="98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81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kraje</a:t>
            </a:r>
            <a:endParaRPr kumimoji="0" lang="en-US" sz="981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324546" y="3452320"/>
            <a:ext cx="1988969" cy="48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PhDr. Kamila Voštová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kamila.vostova@kr-karlovarsky.cz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303617" y="4397293"/>
            <a:ext cx="1988969" cy="48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Monika Brtková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monika.brtkova@kr-karlovarsky.cz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577929" y="2560275"/>
            <a:ext cx="1247907" cy="65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Zuzana Savara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920" b="0" i="0" u="none" strike="noStrike" kern="1200" cap="none" spc="1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-mail: 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savara.z@kr-ustecky.cz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449368" y="3458009"/>
            <a:ext cx="1606484" cy="48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0" i="0" u="none" strike="noStrike" kern="1200" cap="none" spc="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Marek </a:t>
            </a:r>
            <a:r>
              <a:rPr kumimoji="0" lang="cs-CZ" sz="920" b="0" i="0" u="none" strike="noStrike" kern="1200" cap="none" spc="1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Liebscher</a:t>
            </a:r>
            <a:endParaRPr kumimoji="0" lang="en-US" sz="920" b="0" i="0" u="none" strike="noStrike" kern="1200" cap="none" spc="1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920" b="0" i="0" u="none" strike="noStrike" kern="1200" cap="none" spc="1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-mail: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marek@liebscher.cz</a:t>
            </a:r>
            <a:endParaRPr kumimoji="0" lang="en-US" sz="920" b="0" i="0" u="none" strike="noStrike" kern="1200" cap="none" spc="1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559440" y="4241800"/>
            <a:ext cx="1366110" cy="65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Petra Drbalová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920" b="0" i="0" u="none" strike="noStrike" kern="1200" cap="none" spc="1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-mail: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20" b="0" i="0" u="none" strike="noStrike" kern="1200" cap="none" spc="1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drbalova.p@kr-ustecky.c</a:t>
            </a:r>
            <a:endParaRPr kumimoji="0" lang="en-US" sz="920" b="0" i="0" u="none" strike="noStrike" kern="1200" cap="none" spc="1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9252640" y="2560275"/>
            <a:ext cx="1836804" cy="48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Magda Podsedníková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920" b="0" i="0" u="none" strike="noStrike" kern="1200" cap="none" spc="1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-mail: 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magda.podsednikova@kraj-lbc.cz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376633" y="3452320"/>
            <a:ext cx="1449387" cy="65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Jana Frontzová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kumimoji="0" lang="en-US" sz="920" b="0" i="0" u="none" strike="noStrike" kern="1200" cap="none" spc="1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Mail:</a:t>
            </a:r>
          </a:p>
          <a:p>
            <a:pPr marL="0" marR="0" lvl="0" indent="0" algn="ctr" defTabSz="914400" rtl="0" eaLnBrk="1" fontAlgn="auto" latinLnBrk="0" hangingPunct="1">
              <a:lnSpc>
                <a:spcPts val="12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" b="0" i="0" u="none" strike="noStrike" kern="1200" cap="none" spc="1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jana.frontzova@kraj-lbc.cz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CA41A-9097-9634-1F61-822A7908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FOND MALÝCH PROJEKTŮ </a:t>
            </a: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chemeClr val="tx1"/>
                </a:solidFill>
              </a:rPr>
              <a:t>Spolupracují minimálně </a:t>
            </a:r>
            <a:r>
              <a:rPr lang="cs-CZ" b="1" dirty="0">
                <a:solidFill>
                  <a:schemeClr val="tx1"/>
                </a:solidFill>
              </a:rPr>
              <a:t>jeden německý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b="1" dirty="0">
                <a:solidFill>
                  <a:schemeClr val="tx1"/>
                </a:solidFill>
              </a:rPr>
              <a:t>jeden český partner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4" name="Zástupný obsah 13">
            <a:extLst>
              <a:ext uri="{FF2B5EF4-FFF2-40B4-BE49-F238E27FC236}">
                <a16:creationId xmlns:a16="http://schemas.microsoft.com/office/drawing/2014/main" id="{3474D88B-3B15-5F9D-463D-5F358CD87D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5705571"/>
              </p:ext>
            </p:extLst>
          </p:nvPr>
        </p:nvGraphicFramePr>
        <p:xfrm>
          <a:off x="4777480" y="528468"/>
          <a:ext cx="5472000" cy="60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5878B8BF-A6FF-CE20-EC74-D6D11822B31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6671" y="214420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E8017-2E00-D88F-EB89-7679923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4400" dirty="0"/>
              <a:t>Programové území</a:t>
            </a:r>
            <a:br>
              <a:rPr lang="cs-CZ" dirty="0"/>
            </a:br>
            <a:r>
              <a:rPr lang="cs-CZ" sz="2000" dirty="0"/>
              <a:t>Erzgebirgskreis (Krušnohoří)</a:t>
            </a:r>
            <a:r>
              <a:rPr lang="de-DE" sz="2000" dirty="0"/>
              <a:t> ohne Aue/Schwarzenberg,</a:t>
            </a:r>
            <a:r>
              <a:rPr lang="cs-CZ" sz="2000" dirty="0"/>
              <a:t> Mittelsachsen (Střední Sasko), Chemnitz </a:t>
            </a:r>
            <a:br>
              <a:rPr lang="cs-CZ" sz="2000" dirty="0"/>
            </a:br>
            <a:r>
              <a:rPr lang="cs-CZ" sz="2000" dirty="0"/>
              <a:t>………………………………..</a:t>
            </a:r>
            <a:br>
              <a:rPr lang="cs-CZ" sz="2000" dirty="0"/>
            </a:br>
            <a:r>
              <a:rPr lang="cs-CZ" sz="2000" dirty="0"/>
              <a:t>Okresy Most, Chomutov, Louny,</a:t>
            </a:r>
            <a:br>
              <a:rPr lang="cs-CZ" sz="2000" dirty="0"/>
            </a:br>
            <a:r>
              <a:rPr lang="cs-CZ" sz="2000" dirty="0"/>
              <a:t>katastrální území obcí a měst</a:t>
            </a:r>
            <a:br>
              <a:rPr lang="cs-CZ" sz="2000" dirty="0"/>
            </a:br>
            <a:r>
              <a:rPr lang="cs-CZ" sz="2000" dirty="0"/>
              <a:t>okresu Teplice: Osek, Dubí, Duchcov, Hrob, Ledvice, Měrunice, Mikulov, Moldava, Žim; katastrální území obcí a měst okresu Litoměřice: Křesín, Podsedice, Třebívlice</a:t>
            </a: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13757BC-07A6-9FA2-311C-9F885FC66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38" y="1138237"/>
            <a:ext cx="5715000" cy="4572000"/>
          </a:xfrm>
        </p:spPr>
      </p:pic>
      <p:pic>
        <p:nvPicPr>
          <p:cNvPr id="5" name="Grafický objekt 4" descr="Mapa s označeným bodem">
            <a:extLst>
              <a:ext uri="{FF2B5EF4-FFF2-40B4-BE49-F238E27FC236}">
                <a16:creationId xmlns:a16="http://schemas.microsoft.com/office/drawing/2014/main" id="{90ED231C-58BE-0F14-698A-148AC8325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4531" y="1384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801ED-06FE-4FAF-3D1E-03FFB37B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8408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Příjemci dotace</a:t>
            </a:r>
            <a:br>
              <a:rPr lang="cs-CZ" sz="5400" dirty="0"/>
            </a:br>
            <a:endParaRPr lang="cs-CZ" sz="5400" dirty="0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F5B10E48-A9FD-ABDE-537D-38A8BE38EC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6128883"/>
              </p:ext>
            </p:extLst>
          </p:nvPr>
        </p:nvGraphicFramePr>
        <p:xfrm>
          <a:off x="3847255" y="604380"/>
          <a:ext cx="7078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Grafický objekt 6" descr="Otevřená ruka">
            <a:extLst>
              <a:ext uri="{FF2B5EF4-FFF2-40B4-BE49-F238E27FC236}">
                <a16:creationId xmlns:a16="http://schemas.microsoft.com/office/drawing/2014/main" id="{3293C25B-DE17-4EEE-1722-CF897CE92D6F}"/>
              </a:ext>
            </a:extLst>
          </p:cNvPr>
          <p:cNvSpPr/>
          <p:nvPr/>
        </p:nvSpPr>
        <p:spPr>
          <a:xfrm>
            <a:off x="1307560" y="3968372"/>
            <a:ext cx="838200" cy="352425"/>
          </a:xfrm>
          <a:custGeom>
            <a:avLst/>
            <a:gdLst>
              <a:gd name="connsiteX0" fmla="*/ 838200 w 838200"/>
              <a:gd name="connsiteY0" fmla="*/ 38100 h 352425"/>
              <a:gd name="connsiteX1" fmla="*/ 800100 w 838200"/>
              <a:gd name="connsiteY1" fmla="*/ 0 h 352425"/>
              <a:gd name="connsiteX2" fmla="*/ 780098 w 838200"/>
              <a:gd name="connsiteY2" fmla="*/ 5715 h 352425"/>
              <a:gd name="connsiteX3" fmla="*/ 617220 w 838200"/>
              <a:gd name="connsiteY3" fmla="*/ 99060 h 352425"/>
              <a:gd name="connsiteX4" fmla="*/ 617220 w 838200"/>
              <a:gd name="connsiteY4" fmla="*/ 131445 h 352425"/>
              <a:gd name="connsiteX5" fmla="*/ 540068 w 838200"/>
              <a:gd name="connsiteY5" fmla="*/ 191452 h 352425"/>
              <a:gd name="connsiteX6" fmla="*/ 371475 w 838200"/>
              <a:gd name="connsiteY6" fmla="*/ 191452 h 352425"/>
              <a:gd name="connsiteX7" fmla="*/ 371475 w 838200"/>
              <a:gd name="connsiteY7" fmla="*/ 153352 h 352425"/>
              <a:gd name="connsiteX8" fmla="*/ 542925 w 838200"/>
              <a:gd name="connsiteY8" fmla="*/ 153352 h 352425"/>
              <a:gd name="connsiteX9" fmla="*/ 581025 w 838200"/>
              <a:gd name="connsiteY9" fmla="*/ 115252 h 352425"/>
              <a:gd name="connsiteX10" fmla="*/ 542925 w 838200"/>
              <a:gd name="connsiteY10" fmla="*/ 77152 h 352425"/>
              <a:gd name="connsiteX11" fmla="*/ 314325 w 838200"/>
              <a:gd name="connsiteY11" fmla="*/ 77152 h 352425"/>
              <a:gd name="connsiteX12" fmla="*/ 269558 w 838200"/>
              <a:gd name="connsiteY12" fmla="*/ 89535 h 352425"/>
              <a:gd name="connsiteX13" fmla="*/ 0 w 838200"/>
              <a:gd name="connsiteY13" fmla="*/ 219075 h 352425"/>
              <a:gd name="connsiteX14" fmla="*/ 133350 w 838200"/>
              <a:gd name="connsiteY14" fmla="*/ 352425 h 352425"/>
              <a:gd name="connsiteX15" fmla="*/ 361950 w 838200"/>
              <a:gd name="connsiteY15" fmla="*/ 266700 h 352425"/>
              <a:gd name="connsiteX16" fmla="*/ 540068 w 838200"/>
              <a:gd name="connsiteY16" fmla="*/ 266700 h 352425"/>
              <a:gd name="connsiteX17" fmla="*/ 562928 w 838200"/>
              <a:gd name="connsiteY17" fmla="*/ 259080 h 352425"/>
              <a:gd name="connsiteX18" fmla="*/ 824865 w 838200"/>
              <a:gd name="connsiteY18" fmla="*/ 67627 h 352425"/>
              <a:gd name="connsiteX19" fmla="*/ 838200 w 838200"/>
              <a:gd name="connsiteY19" fmla="*/ 3810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8200" h="352425">
                <a:moveTo>
                  <a:pt x="838200" y="38100"/>
                </a:moveTo>
                <a:cubicBezTo>
                  <a:pt x="838200" y="17145"/>
                  <a:pt x="821055" y="0"/>
                  <a:pt x="800100" y="0"/>
                </a:cubicBezTo>
                <a:cubicBezTo>
                  <a:pt x="792480" y="0"/>
                  <a:pt x="785813" y="1905"/>
                  <a:pt x="780098" y="5715"/>
                </a:cubicBezTo>
                <a:lnTo>
                  <a:pt x="617220" y="99060"/>
                </a:lnTo>
                <a:cubicBezTo>
                  <a:pt x="619125" y="109538"/>
                  <a:pt x="619125" y="120015"/>
                  <a:pt x="617220" y="131445"/>
                </a:cubicBezTo>
                <a:cubicBezTo>
                  <a:pt x="609600" y="166688"/>
                  <a:pt x="576263" y="191452"/>
                  <a:pt x="540068" y="191452"/>
                </a:cubicBezTo>
                <a:lnTo>
                  <a:pt x="371475" y="191452"/>
                </a:lnTo>
                <a:lnTo>
                  <a:pt x="371475" y="153352"/>
                </a:lnTo>
                <a:lnTo>
                  <a:pt x="542925" y="153352"/>
                </a:lnTo>
                <a:cubicBezTo>
                  <a:pt x="563880" y="153352"/>
                  <a:pt x="581025" y="136208"/>
                  <a:pt x="581025" y="115252"/>
                </a:cubicBezTo>
                <a:cubicBezTo>
                  <a:pt x="581025" y="94298"/>
                  <a:pt x="563880" y="77152"/>
                  <a:pt x="542925" y="77152"/>
                </a:cubicBezTo>
                <a:cubicBezTo>
                  <a:pt x="542925" y="77152"/>
                  <a:pt x="316230" y="77152"/>
                  <a:pt x="314325" y="77152"/>
                </a:cubicBezTo>
                <a:cubicBezTo>
                  <a:pt x="298133" y="77152"/>
                  <a:pt x="282893" y="81915"/>
                  <a:pt x="269558" y="89535"/>
                </a:cubicBezTo>
                <a:lnTo>
                  <a:pt x="0" y="219075"/>
                </a:lnTo>
                <a:lnTo>
                  <a:pt x="133350" y="352425"/>
                </a:lnTo>
                <a:cubicBezTo>
                  <a:pt x="195263" y="290513"/>
                  <a:pt x="275273" y="266700"/>
                  <a:pt x="361950" y="266700"/>
                </a:cubicBezTo>
                <a:lnTo>
                  <a:pt x="540068" y="266700"/>
                </a:lnTo>
                <a:cubicBezTo>
                  <a:pt x="548640" y="266700"/>
                  <a:pt x="556260" y="263843"/>
                  <a:pt x="562928" y="259080"/>
                </a:cubicBezTo>
                <a:lnTo>
                  <a:pt x="824865" y="67627"/>
                </a:lnTo>
                <a:cubicBezTo>
                  <a:pt x="832485" y="60007"/>
                  <a:pt x="838200" y="49530"/>
                  <a:pt x="838200" y="381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78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568</TotalTime>
  <Words>3473</Words>
  <Application>Microsoft Office PowerPoint</Application>
  <PresentationFormat>Širokoúhlá obrazovka</PresentationFormat>
  <Paragraphs>528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Corbel</vt:lpstr>
      <vt:lpstr>Wingdings</vt:lpstr>
      <vt:lpstr>Wingdings 2</vt:lpstr>
      <vt:lpstr>Motiv Office</vt:lpstr>
      <vt:lpstr>Rámeček</vt:lpstr>
      <vt:lpstr>Program spolupráce  SASKO  -  ČESKO 2021–2027</vt:lpstr>
      <vt:lpstr>ZÁKLADNÍ INFORMACE O PROGRAMU</vt:lpstr>
      <vt:lpstr>   PROGRAMOVÉ ÚZEMÍ  Projekt musí mít pozitivní dopady v programovém území  Aktivity mohou být realizovány i mimo programové území !!! ovšem vždy s pozitivním dopadem na toto území   Sídlo žadatele nemusí být v programovém území  !!!  musí být však kdekoli v Česku nebo Německu </vt:lpstr>
      <vt:lpstr>PRIORITNÍ OSY PROGRAMU</vt:lpstr>
      <vt:lpstr>Časový harmonogram</vt:lpstr>
      <vt:lpstr>Prezentace aplikace PowerPoint</vt:lpstr>
      <vt:lpstr>FOND MALÝCH PROJEKTŮ      Spolupracují minimálně jeden německý a jeden český partner </vt:lpstr>
      <vt:lpstr> Programové území Erzgebirgskreis (Krušnohoří) ohne Aue/Schwarzenberg, Mittelsachsen (Střední Sasko), Chemnitz  ……………………………….. Okresy Most, Chomutov, Louny, katastrální území obcí a měst okresu Teplice: Osek, Dubí, Duchcov, Hrob, Ledvice, Měrunice, Mikulov, Moldava, Žim; katastrální území obcí a měst okresu Litoměřice: Křesín, Podsedice, Třebívlice  </vt:lpstr>
      <vt:lpstr>Příjemci dotace </vt:lpstr>
      <vt:lpstr>Podporované aktivity  </vt:lpstr>
      <vt:lpstr>ZÁKLADNÍ ZNAKY FMP Splnění min.3 kritérií přeshraniční spolupráce  Společná příprava Společná realizace Společný personál </vt:lpstr>
      <vt:lpstr>Princip zjednodušeného vykazování nákladů     </vt:lpstr>
      <vt:lpstr>Princip zjednodušeného vykazování nákladů     </vt:lpstr>
      <vt:lpstr>1. Model vykazování  dle typu projektu  Jednotkové náklady  Ověřitelný počet účastníků </vt:lpstr>
      <vt:lpstr>Příklad vykazování ZVN Jednotkové náklady</vt:lpstr>
      <vt:lpstr>2.Model vykazování dle typu projektu  Návrhový rozpočet  Projekty pro širokou veřejnost</vt:lpstr>
      <vt:lpstr>POSTUPY  </vt:lpstr>
      <vt:lpstr>Kontaktní místa    </vt:lpstr>
      <vt:lpstr>Další zajímavé dotační možnosti </vt:lpstr>
      <vt:lpstr>Operační program Spravedlivá transformace</vt:lpstr>
      <vt:lpstr>Operační program Spravedlivá transformace</vt:lpstr>
      <vt:lpstr>Operační program Spravedlivá transformace</vt:lpstr>
      <vt:lpstr>Operační program Zaměstnanost +</vt:lpstr>
      <vt:lpstr>Operační program Zaměstnanost +</vt:lpstr>
      <vt:lpstr>Integrovaný regionální operační program</vt:lpstr>
      <vt:lpstr>Integrovaný regionální operační program</vt:lpstr>
      <vt:lpstr>Integrovaný regionální operační program</vt:lpstr>
      <vt:lpstr>Integrovaný regionální operační program</vt:lpstr>
      <vt:lpstr>Operační program životní prostředí</vt:lpstr>
      <vt:lpstr>Operační program životní prostředí</vt:lpstr>
      <vt:lpstr>Národní program životní prostředí</vt:lpstr>
      <vt:lpstr>Ministerstvo průmyslu a obchodu</vt:lpstr>
      <vt:lpstr> Ministerstvo pro místní rozvoj  </vt:lpstr>
      <vt:lpstr>Státní fond podpory investic</vt:lpstr>
      <vt:lpstr>Státní fond dopravní infrastruktury</vt:lpstr>
      <vt:lpstr>Modernizační fond</vt:lpstr>
      <vt:lpstr>Modernizační fond</vt:lpstr>
      <vt:lpstr>Modernizační fond</vt:lpstr>
      <vt:lpstr>Modernizační fond</vt:lpstr>
      <vt:lpstr>Modernizační fond</vt:lpstr>
      <vt:lpstr>Modernizační fond</vt:lpstr>
      <vt:lpstr>Modernizační fond</vt:lpstr>
      <vt:lpstr>Prezentace aplikace PowerPoint</vt:lpstr>
      <vt:lpstr>DĚKUJEME ZA POZORNOST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 malých projektů 2021-2027 KPF 2021-2027</dc:title>
  <dc:creator>NTB 2</dc:creator>
  <cp:lastModifiedBy>Markéta Vinklárková</cp:lastModifiedBy>
  <cp:revision>76</cp:revision>
  <cp:lastPrinted>2023-02-10T09:04:47Z</cp:lastPrinted>
  <dcterms:created xsi:type="dcterms:W3CDTF">2022-11-12T14:30:28Z</dcterms:created>
  <dcterms:modified xsi:type="dcterms:W3CDTF">2023-02-14T08:24:28Z</dcterms:modified>
</cp:coreProperties>
</file>